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notesSlides/notesSlide3.xml" ContentType="application/vnd.openxmlformats-officedocument.presentationml.notesSlide+xml"/>
  <Override PartName="/ppt/comments/modernComment_7FFFF3C6_94DC458E.xml" ContentType="application/vnd.ms-powerpoint.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modernComment_7FFFF419_12605693.xml" ContentType="application/vnd.ms-powerpoint.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ink/ink2.xml" ContentType="application/inkml+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27"/>
  </p:notesMasterIdLst>
  <p:handoutMasterIdLst>
    <p:handoutMasterId r:id="rId28"/>
  </p:handoutMasterIdLst>
  <p:sldIdLst>
    <p:sldId id="2147480613" r:id="rId5"/>
    <p:sldId id="2147480517" r:id="rId6"/>
    <p:sldId id="2147480518" r:id="rId7"/>
    <p:sldId id="2147480516" r:id="rId8"/>
    <p:sldId id="2147480614" r:id="rId9"/>
    <p:sldId id="2147480596" r:id="rId10"/>
    <p:sldId id="2147480566" r:id="rId11"/>
    <p:sldId id="2147480615" r:id="rId12"/>
    <p:sldId id="2147480601" r:id="rId13"/>
    <p:sldId id="2147480602" r:id="rId14"/>
    <p:sldId id="315" r:id="rId15"/>
    <p:sldId id="2147480603" r:id="rId16"/>
    <p:sldId id="2147480604" r:id="rId17"/>
    <p:sldId id="2147480605" r:id="rId18"/>
    <p:sldId id="309" r:id="rId19"/>
    <p:sldId id="2147480606" r:id="rId20"/>
    <p:sldId id="2147480607" r:id="rId21"/>
    <p:sldId id="312" r:id="rId22"/>
    <p:sldId id="2147480608" r:id="rId23"/>
    <p:sldId id="2147480609" r:id="rId24"/>
    <p:sldId id="2147480610" r:id="rId25"/>
    <p:sldId id="2147480611" r:id="rId26"/>
  </p:sldIdLst>
  <p:sldSz cx="12192000" cy="6858000"/>
  <p:notesSz cx="6858000" cy="9144000"/>
  <p:embeddedFontLst>
    <p:embeddedFont>
      <p:font typeface="Inter" panose="020B0604020202020204" charset="0"/>
      <p:regular r:id="rId29"/>
      <p:bold r:id="rId30"/>
      <p:italic r:id="rId31"/>
      <p:boldItalic r:id="rId32"/>
    </p:embeddedFont>
    <p:embeddedFont>
      <p:font typeface="Inter Black" panose="020B0604020202020204" charset="0"/>
      <p:bold r:id="rId33"/>
      <p:italic r:id="rId34"/>
      <p:boldItalic r:id="rId35"/>
    </p:embeddedFont>
    <p:embeddedFont>
      <p:font typeface="Inter ExtraBold" panose="020B0604020202020204" charset="0"/>
      <p:bold r:id="rId36"/>
      <p:italic r:id="rId37"/>
      <p:boldItalic r:id="rId38"/>
    </p:embeddedFont>
    <p:embeddedFont>
      <p:font typeface="Inter SemiBold" panose="020B0604020202020204" charset="0"/>
      <p:regular r:id="rId39"/>
      <p:bold r:id="rId40"/>
      <p:italic r:id="rId41"/>
      <p:boldItalic r:id="rId42"/>
    </p:embeddedFont>
    <p:embeddedFont>
      <p:font typeface="Roboto Light" panose="02000000000000000000" pitchFamily="2" charset="0"/>
      <p:regular r:id="rId43"/>
      <p:italic r:id="rId4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F956410-2F44-0EE6-D955-2765C3CA96CA}" name="Williams,Amelia,US-St. Louis" initials="AW" userId="S::Amelia.Williams@purina.nestle.com::9c841bfd-eec4-4f43-8a1e-a1d6ede42142" providerId="AD"/>
  <p188:author id="{08595941-25B0-3DCD-3167-B75A56986CC3}" name="Lands Ramrup,Sarah,US-St. Louis" initials="SL" userId="S::Sarah.LandsRamrup@purina.nestle.com::724ab481-8c77-4c31-b67b-2fb999227918" providerId="AD"/>
  <p188:author id="{7125E748-91E1-594F-42C7-62B6E9E48F25}" name="Gilbert,Diana,US-St. Louis" initials="DG" userId="S::Diana.Gilbert@purina.nestle.com::695da27d-0b4d-4be8-a610-64edf865f34a" providerId="AD"/>
  <p188:author id="{0934F85E-4AF7-7C74-3800-F083C80C0A02}" name="todd" initials="to" userId="S::todd_braze.com#ext#@nestle.onmicrosoft.com::975ca44d-2fcb-4396-9185-bced296ab63e" providerId="AD"/>
  <p188:author id="{27FB0464-F1DE-D406-30D7-C970E1D40DAF}" name="Haley Caldwell" initials="HC" userId="S::haley.caldwell@vml.com::8eb472b7-99fc-49ee-84eb-673d1c17c70c" providerId="AD"/>
  <p188:author id="{F573A76B-9899-9684-9778-1D4BF5A0618F}" name="Langefeld,Kristen,US-St. Louis" initials="" userId="S::Kristen.Langefeld@purina.nestle.com::3462fa2b-6922-40bf-aefa-33fef922c29b" providerId="AD"/>
  <p188:author id="{F9D9DB86-AA45-7769-F932-1FBEA7B85507}" name="miranda.blum" initials="mi" userId="S::miranda.blum_braze.com#ext#@nestle.onmicrosoft.com::d4924a98-6c80-464f-b9c3-4c6bfb4c7b5d" providerId="AD"/>
  <p188:author id="{B7B3449E-76A3-CFE5-F9B4-4E1C760A91C2}" name="Gilbert,Diana,US-St. Louis" initials="GL" userId="S::diana.gilbert@purina.nestle.com::695da27d-0b4d-4be8-a610-64edf865f34a" providerId="AD"/>
  <p188:author id="{C64544C0-C01A-75BD-59DA-7105A2522405}" name="Guest User" initials="GU" userId="S::urn:spo:anon#707c9145f927631d868f85bc084f1da2699f9aad8849226cae1af1ff2646ee6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1C24"/>
    <a:srgbClr val="2B2B2B"/>
    <a:srgbClr val="FDFDFD"/>
    <a:srgbClr val="51B8DE"/>
    <a:srgbClr val="E0BD3B"/>
    <a:srgbClr val="C40019"/>
    <a:srgbClr val="EC1C25"/>
    <a:srgbClr val="00509D"/>
    <a:srgbClr val="E7A133"/>
    <a:srgbClr val="E1D7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BCC4A5-DB6C-E82F-BDBA-E0FED122B2CD}" v="10" dt="2026-04-15T19:23:00.673"/>
    <p1510:client id="{8BF2C76A-7808-7F79-60F1-A6E93C19AB89}" v="96" dt="2026-04-15T18:11:10.656"/>
    <p1510:client id="{A1BDD052-3466-1E1C-8E19-62FEF356D913}" v="7" dt="2026-04-15T19:42:01.894"/>
    <p1510:client id="{A48E468A-630F-5D6C-BC4E-B3258A662B3D}" v="233" dt="2026-04-15T15:06:22.108"/>
    <p1510:client id="{BC502245-0745-5215-116F-EA826CAB6405}" v="23" dt="2026-04-14T22:26:49.9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97"/>
    <p:restoredTop sz="94612"/>
  </p:normalViewPr>
  <p:slideViewPr>
    <p:cSldViewPr snapToGrid="0">
      <p:cViewPr>
        <p:scale>
          <a:sx n="47" d="100"/>
          <a:sy n="47" d="100"/>
        </p:scale>
        <p:origin x="2008" y="16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1.fntdata"/><Relationship Id="rId21" Type="http://schemas.openxmlformats.org/officeDocument/2006/relationships/slide" Target="slides/slide17.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theme" Target="theme/theme1.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1.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36" Type="http://schemas.openxmlformats.org/officeDocument/2006/relationships/font" Target="fonts/font8.fntdata"/><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3.fntdata"/><Relationship Id="rId44" Type="http://schemas.openxmlformats.org/officeDocument/2006/relationships/font" Target="fonts/font1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slide" Target="slides/slide2.xml"/></Relationships>
</file>

<file path=ppt/comments/modernComment_7FFFF3C6_94DC458E.xml><?xml version="1.0" encoding="utf-8"?>
<p188:cmLst xmlns:a="http://schemas.openxmlformats.org/drawingml/2006/main" xmlns:r="http://schemas.openxmlformats.org/officeDocument/2006/relationships" xmlns:p188="http://schemas.microsoft.com/office/powerpoint/2018/8/main">
  <p188:cm id="{68C271BB-198D-4969-A2A5-19BD39EE39DA}" authorId="{27FB0464-F1DE-D406-30D7-C970E1D40DAF}" created="2026-04-15T19:07:05.786">
    <pc:sldMkLst xmlns:pc="http://schemas.microsoft.com/office/powerpoint/2013/main/command">
      <pc:docMk/>
      <pc:sldMk cId="2497463694" sldId="2147480518"/>
    </pc:sldMkLst>
    <p188:txBody>
      <a:bodyPr/>
      <a:lstStyle/>
      <a:p>
        <a:r>
          <a:rPr lang="en-US"/>
          <a:t>move 22M to later slide</a:t>
        </a:r>
      </a:p>
    </p188:txBody>
  </p188:cm>
</p188:cmLst>
</file>

<file path=ppt/comments/modernComment_7FFFF419_12605693.xml><?xml version="1.0" encoding="utf-8"?>
<p188:cmLst xmlns:a="http://schemas.openxmlformats.org/drawingml/2006/main" xmlns:r="http://schemas.openxmlformats.org/officeDocument/2006/relationships" xmlns:p188="http://schemas.microsoft.com/office/powerpoint/2018/8/main">
  <p188:cm id="{DCFAB2DD-0814-409C-8991-23633EF1827B}" authorId="{27FB0464-F1DE-D406-30D7-C970E1D40DAF}" created="2026-04-15T19:10:13.863">
    <pc:sldMkLst xmlns:pc="http://schemas.microsoft.com/office/powerpoint/2013/main/command">
      <pc:docMk/>
      <pc:sldMk cId="308303507" sldId="2147480601"/>
    </pc:sldMkLst>
    <p188:txBody>
      <a:bodyPr/>
      <a:lstStyle/>
      <a:p>
        <a:r>
          <a:rPr lang="en-US"/>
          <a:t>1,2,3 decrease copy</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F5EBA53-1E19-4103-42BA-6AC1C9C614F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Inter" panose="02000503000000020004" pitchFamily="2" charset="0"/>
            </a:endParaRPr>
          </a:p>
        </p:txBody>
      </p:sp>
      <p:sp>
        <p:nvSpPr>
          <p:cNvPr id="3" name="Date Placeholder 2">
            <a:extLst>
              <a:ext uri="{FF2B5EF4-FFF2-40B4-BE49-F238E27FC236}">
                <a16:creationId xmlns:a16="http://schemas.microsoft.com/office/drawing/2014/main" id="{0E0B624F-2408-A91A-016C-FE5BDF4D65F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E21C736-BDE2-DA44-87EC-5C3ECD9C81BF}" type="datetimeFigureOut">
              <a:rPr lang="en-US" smtClean="0">
                <a:latin typeface="Inter" panose="02000503000000020004" pitchFamily="2" charset="0"/>
              </a:rPr>
              <a:t>4/15/2026</a:t>
            </a:fld>
            <a:endParaRPr lang="en-US">
              <a:latin typeface="Inter" panose="02000503000000020004" pitchFamily="2" charset="0"/>
            </a:endParaRPr>
          </a:p>
        </p:txBody>
      </p:sp>
      <p:sp>
        <p:nvSpPr>
          <p:cNvPr id="4" name="Footer Placeholder 3">
            <a:extLst>
              <a:ext uri="{FF2B5EF4-FFF2-40B4-BE49-F238E27FC236}">
                <a16:creationId xmlns:a16="http://schemas.microsoft.com/office/drawing/2014/main" id="{A94D98CC-C750-D6E4-A7DC-165A597F1C7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Inter" panose="02000503000000020004" pitchFamily="2" charset="0"/>
            </a:endParaRPr>
          </a:p>
        </p:txBody>
      </p:sp>
      <p:sp>
        <p:nvSpPr>
          <p:cNvPr id="5" name="Slide Number Placeholder 4">
            <a:extLst>
              <a:ext uri="{FF2B5EF4-FFF2-40B4-BE49-F238E27FC236}">
                <a16:creationId xmlns:a16="http://schemas.microsoft.com/office/drawing/2014/main" id="{65F7612F-3AAD-EBE1-2333-2B754748F25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E1B779-605D-664F-A552-7CFDED096522}" type="slidenum">
              <a:rPr lang="en-US" smtClean="0">
                <a:latin typeface="Inter" panose="02000503000000020004" pitchFamily="2" charset="0"/>
              </a:rPr>
              <a:t>‹#›</a:t>
            </a:fld>
            <a:endParaRPr lang="en-US">
              <a:latin typeface="Inter" panose="02000503000000020004" pitchFamily="2" charset="0"/>
            </a:endParaRPr>
          </a:p>
        </p:txBody>
      </p:sp>
    </p:spTree>
    <p:extLst>
      <p:ext uri="{BB962C8B-B14F-4D97-AF65-F5344CB8AC3E}">
        <p14:creationId xmlns:p14="http://schemas.microsoft.com/office/powerpoint/2010/main" val="2555148235"/>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8-15T14:25:20.492"/>
    </inkml:context>
    <inkml:brush xml:id="br0">
      <inkml:brushProperty name="width" value="0.1" units="cm"/>
      <inkml:brushProperty name="height" value="0.1" units="cm"/>
    </inkml:brush>
  </inkml:definitions>
  <inkml:trace contextRef="#ctx0" brushRef="#br0">39957 23604 3007 0 0,'1'0'3256'0'0,"0"0"-1800"0"0,0 1-3508 0 0,-1-1 228 0 0,0 2-1240 0 0,0 0 3064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20:58:56.516"/>
    </inkml:context>
    <inkml:brush xml:id="br0">
      <inkml:brushProperty name="width" value="0.035" units="cm"/>
      <inkml:brushProperty name="height" value="0.035" units="cm"/>
    </inkml:brush>
  </inkml:definitions>
  <inkml:trace contextRef="#ctx0" brushRef="#br0">0 1 12169,'14'7'0,"-2"-1"0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Inter" panose="02000503000000020004" pitchFamily="2"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Inter" panose="02000503000000020004" pitchFamily="2" charset="0"/>
              </a:defRPr>
            </a:lvl1pPr>
          </a:lstStyle>
          <a:p>
            <a:fld id="{480A2E98-DA7E-4E66-9D2F-764EC1ACAB2B}" type="datetimeFigureOut">
              <a:rPr lang="en-US" smtClean="0"/>
              <a:pPr/>
              <a:t>4/15/2026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Inter" panose="02000503000000020004" pitchFamily="2"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Inter" panose="02000503000000020004" pitchFamily="2" charset="0"/>
              </a:defRPr>
            </a:lvl1pPr>
          </a:lstStyle>
          <a:p>
            <a:fld id="{E69CBE7C-FDA1-4623-9AD1-61A56C751E29}" type="slidenum">
              <a:rPr lang="en-US" smtClean="0"/>
              <a:pPr/>
              <a:t>‹#›</a:t>
            </a:fld>
            <a:endParaRPr lang="en-US"/>
          </a:p>
        </p:txBody>
      </p:sp>
    </p:spTree>
    <p:extLst>
      <p:ext uri="{BB962C8B-B14F-4D97-AF65-F5344CB8AC3E}">
        <p14:creationId xmlns:p14="http://schemas.microsoft.com/office/powerpoint/2010/main" val="1175217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Inter" panose="02000503000000020004" pitchFamily="2" charset="0"/>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C2C24-44EA-98FE-D4F9-CA8EEEECD2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97A46E-0BEB-9B5A-9EF8-9E7BBF7EC9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AEBF63-A0F3-7399-BF99-FBF502286AEB}"/>
              </a:ext>
            </a:extLst>
          </p:cNvPr>
          <p:cNvSpPr>
            <a:spLocks noGrp="1"/>
          </p:cNvSpPr>
          <p:nvPr>
            <p:ph type="body" idx="1"/>
          </p:nvPr>
        </p:nvSpPr>
        <p:spPr/>
        <p:txBody>
          <a:bodyPr/>
          <a:lstStyle/>
          <a:p>
            <a:r>
              <a:rPr lang="en-US"/>
              <a:t>Debating on the wording between wonderful, amazing, meaningful, special</a:t>
            </a:r>
          </a:p>
          <a:p>
            <a:endParaRPr lang="en-US"/>
          </a:p>
          <a:p>
            <a:r>
              <a:rPr lang="en-US"/>
              <a:t>As a pet owner, you know that every moment matters. </a:t>
            </a:r>
          </a:p>
          <a:p>
            <a:r>
              <a:rPr lang="en-US"/>
              <a:t>At Purina, we think about those moments a lot, because our goal isn’t just to reach pet owners, it’s to be there and share the moments that matter most. </a:t>
            </a:r>
          </a:p>
          <a:p>
            <a:r>
              <a:rPr lang="en-US"/>
              <a:t>OR</a:t>
            </a:r>
          </a:p>
          <a:p>
            <a:r>
              <a:rPr lang="en-US"/>
              <a:t>At Purina, our goal is simple - to show up in those moments in a way that that makes them special.</a:t>
            </a:r>
          </a:p>
          <a:p>
            <a:r>
              <a:rPr lang="en-US"/>
              <a:t>But doing that at scale - in real time - is a lot harder than it sounds.</a:t>
            </a:r>
          </a:p>
        </p:txBody>
      </p:sp>
      <p:sp>
        <p:nvSpPr>
          <p:cNvPr id="4" name="Slide Number Placeholder 3">
            <a:extLst>
              <a:ext uri="{FF2B5EF4-FFF2-40B4-BE49-F238E27FC236}">
                <a16:creationId xmlns:a16="http://schemas.microsoft.com/office/drawing/2014/main" id="{715AB313-8A80-8BE6-53EA-10B88FC4AB60}"/>
              </a:ext>
            </a:extLst>
          </p:cNvPr>
          <p:cNvSpPr>
            <a:spLocks noGrp="1"/>
          </p:cNvSpPr>
          <p:nvPr>
            <p:ph type="sldNum" sz="quarter" idx="5"/>
          </p:nvPr>
        </p:nvSpPr>
        <p:spPr/>
        <p:txBody>
          <a:bodyPr/>
          <a:lstStyle/>
          <a:p>
            <a:fld id="{E69CBE7C-FDA1-4623-9AD1-61A56C751E29}" type="slidenum">
              <a:rPr lang="en-US" smtClean="0"/>
              <a:t>1</a:t>
            </a:fld>
            <a:endParaRPr lang="en-US"/>
          </a:p>
        </p:txBody>
      </p:sp>
    </p:spTree>
    <p:extLst>
      <p:ext uri="{BB962C8B-B14F-4D97-AF65-F5344CB8AC3E}">
        <p14:creationId xmlns:p14="http://schemas.microsoft.com/office/powerpoint/2010/main" val="31868218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01D09-183D-B597-6EC9-49C7B7D039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ACF9A5-E54B-FE76-F59E-3179AFB77D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F2F75A-EB45-D4E5-88BE-238BB1CA71F5}"/>
              </a:ext>
            </a:extLst>
          </p:cNvPr>
          <p:cNvSpPr>
            <a:spLocks noGrp="1"/>
          </p:cNvSpPr>
          <p:nvPr>
            <p:ph type="body" idx="1"/>
          </p:nvPr>
        </p:nvSpPr>
        <p:spPr/>
        <p:txBody>
          <a:bodyPr/>
          <a:lstStyle/>
          <a:p>
            <a:r>
              <a:rPr lang="en-US"/>
              <a:t>This is a great example of how the journey didn’t happen in a straight line.</a:t>
            </a:r>
          </a:p>
          <a:p>
            <a:r>
              <a:rPr lang="en-US"/>
              <a:t>In the middle of this work, the business moved to a new identity provider - which was the right decision, but it meant we lost visibility into a critical behavior: how users were logging in across web and app.</a:t>
            </a:r>
          </a:p>
          <a:p>
            <a:endParaRPr lang="en-US"/>
          </a:p>
        </p:txBody>
      </p:sp>
      <p:sp>
        <p:nvSpPr>
          <p:cNvPr id="4" name="Slide Number Placeholder 3">
            <a:extLst>
              <a:ext uri="{FF2B5EF4-FFF2-40B4-BE49-F238E27FC236}">
                <a16:creationId xmlns:a16="http://schemas.microsoft.com/office/drawing/2014/main" id="{74FD19C0-5736-5032-E5C5-2B93C1A82E7C}"/>
              </a:ext>
            </a:extLst>
          </p:cNvPr>
          <p:cNvSpPr>
            <a:spLocks noGrp="1"/>
          </p:cNvSpPr>
          <p:nvPr>
            <p:ph type="sldNum" sz="quarter" idx="5"/>
          </p:nvPr>
        </p:nvSpPr>
        <p:spPr/>
        <p:txBody>
          <a:bodyPr/>
          <a:lstStyle/>
          <a:p>
            <a:fld id="{E69CBE7C-FDA1-4623-9AD1-61A56C751E29}" type="slidenum">
              <a:rPr lang="en-US" smtClean="0"/>
              <a:t>9</a:t>
            </a:fld>
            <a:endParaRPr lang="en-US"/>
          </a:p>
        </p:txBody>
      </p:sp>
    </p:spTree>
    <p:extLst>
      <p:ext uri="{BB962C8B-B14F-4D97-AF65-F5344CB8AC3E}">
        <p14:creationId xmlns:p14="http://schemas.microsoft.com/office/powerpoint/2010/main" val="16302391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7581BC-5BC9-F666-A9C1-0D249F10C5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2F7D67-FEF6-6F9F-6211-4894D76E14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832ED1-2F96-921D-C406-A5F464899ECF}"/>
              </a:ext>
            </a:extLst>
          </p:cNvPr>
          <p:cNvSpPr>
            <a:spLocks noGrp="1"/>
          </p:cNvSpPr>
          <p:nvPr>
            <p:ph type="body" idx="1"/>
          </p:nvPr>
        </p:nvSpPr>
        <p:spPr/>
        <p:txBody>
          <a:bodyPr/>
          <a:lstStyle/>
          <a:p>
            <a:r>
              <a:rPr lang="en-US"/>
              <a:t>This is a great example of how the journey didn’t happen in a straight line.</a:t>
            </a:r>
          </a:p>
          <a:p>
            <a:r>
              <a:rPr lang="en-US"/>
              <a:t>In the middle of this work, the business moved to a new identity provider - which was the right decision, but it meant we lost visibility into a critical behavior: how users were logging in across web and app.</a:t>
            </a:r>
          </a:p>
          <a:p>
            <a:r>
              <a:rPr lang="en-US" b="1"/>
              <a:t>And this is occurring over 60K times per week</a:t>
            </a:r>
          </a:p>
          <a:p>
            <a:r>
              <a:rPr lang="en-US"/>
              <a:t>While there was a native Auth0 integration available, the raw data didn’t align with our data model. If we had taken it as-is, we would have reintroduced the same fragmentation we were trying to solve.</a:t>
            </a:r>
          </a:p>
          <a:p>
            <a:r>
              <a:rPr lang="en-US"/>
              <a:t>So instead, we used Segment as a controlled ingestion layer.</a:t>
            </a:r>
          </a:p>
          <a:p>
            <a:r>
              <a:rPr lang="en-US"/>
              <a:t>We brought in the full data stream, and applied business logic to transform it into clean, meaningful events and traits that support journeys and personalization.</a:t>
            </a:r>
          </a:p>
          <a:p>
            <a:r>
              <a:rPr lang="en-US"/>
              <a:t>That gave us the best of both worlds - full data visibility, with a governed, usable model we could trust.”</a:t>
            </a:r>
          </a:p>
        </p:txBody>
      </p:sp>
      <p:sp>
        <p:nvSpPr>
          <p:cNvPr id="4" name="Slide Number Placeholder 3">
            <a:extLst>
              <a:ext uri="{FF2B5EF4-FFF2-40B4-BE49-F238E27FC236}">
                <a16:creationId xmlns:a16="http://schemas.microsoft.com/office/drawing/2014/main" id="{D4CB3AA2-FDA9-3BB1-525B-DB2BFD4C9A07}"/>
              </a:ext>
            </a:extLst>
          </p:cNvPr>
          <p:cNvSpPr>
            <a:spLocks noGrp="1"/>
          </p:cNvSpPr>
          <p:nvPr>
            <p:ph type="sldNum" sz="quarter" idx="5"/>
          </p:nvPr>
        </p:nvSpPr>
        <p:spPr/>
        <p:txBody>
          <a:bodyPr/>
          <a:lstStyle/>
          <a:p>
            <a:fld id="{1AED090C-2ECA-4C85-9E56-032F6E74EC1F}" type="slidenum">
              <a:rPr lang="en-DK" smtClean="0"/>
              <a:t>10</a:t>
            </a:fld>
            <a:endParaRPr lang="en-DK"/>
          </a:p>
        </p:txBody>
      </p:sp>
    </p:spTree>
    <p:extLst>
      <p:ext uri="{BB962C8B-B14F-4D97-AF65-F5344CB8AC3E}">
        <p14:creationId xmlns:p14="http://schemas.microsoft.com/office/powerpoint/2010/main" val="26346201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480636-85FF-8E17-D2F2-57AD751AC1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68D39C-017C-6A93-4FC1-0B7C046060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7B4839-1A14-D1C9-CD68-C174758750CA}"/>
              </a:ext>
            </a:extLst>
          </p:cNvPr>
          <p:cNvSpPr>
            <a:spLocks noGrp="1"/>
          </p:cNvSpPr>
          <p:nvPr>
            <p:ph type="body" idx="1"/>
          </p:nvPr>
        </p:nvSpPr>
        <p:spPr/>
        <p:txBody>
          <a:bodyPr/>
          <a:lstStyle/>
          <a:p>
            <a:r>
              <a:rPr lang="en-US"/>
              <a:t>ADJUST TALK TRACK to incorporate Segment’s Flexibility, ability to pivot, controlled ingestion while keeping identity theme</a:t>
            </a:r>
          </a:p>
          <a:p>
            <a:endParaRPr lang="en-US"/>
          </a:p>
          <a:p>
            <a:br>
              <a:rPr lang="en-US"/>
            </a:br>
            <a:r>
              <a:rPr lang="en-US"/>
              <a:t>When identity isn’t right, nothing else works the way it should.</a:t>
            </a:r>
          </a:p>
          <a:p>
            <a:r>
              <a:rPr lang="en-US"/>
              <a:t>You can’t recognize the same person across channels or platforms, and you can’t show up in the moment in a meaningful way.</a:t>
            </a:r>
          </a:p>
          <a:p>
            <a:r>
              <a:rPr lang="en-US"/>
              <a:t>What changed for us is that we stopped thinking about identity as something handled within each system and instead treated it as a centralized layer.</a:t>
            </a:r>
          </a:p>
          <a:p>
            <a:r>
              <a:rPr lang="en-US"/>
              <a:t>That’s where Segment became critical because it gave us a consistent identity spine across all our sources - web, app, and partners - so we weren’t just collecting data, we were connecting it.</a:t>
            </a:r>
          </a:p>
          <a:p>
            <a:r>
              <a:rPr lang="en-US"/>
              <a:t>It also gave us the flexibility to ingest everything, but the control to govern what gets used.</a:t>
            </a:r>
          </a:p>
          <a:p>
            <a:r>
              <a:rPr lang="en-US"/>
              <a:t>So instead of forcing downstream systems to figure it out, we defined identity once - and enforced it everywhere.</a:t>
            </a:r>
          </a:p>
          <a:p>
            <a:r>
              <a:rPr lang="en-US"/>
              <a:t>And that’s what allowed us to move from fragmented profiles to a unified view, even when the business pivots, we can accurately move from unknown users to truly recognized consumers. </a:t>
            </a:r>
          </a:p>
        </p:txBody>
      </p:sp>
      <p:sp>
        <p:nvSpPr>
          <p:cNvPr id="4" name="Slide Number Placeholder 3">
            <a:extLst>
              <a:ext uri="{FF2B5EF4-FFF2-40B4-BE49-F238E27FC236}">
                <a16:creationId xmlns:a16="http://schemas.microsoft.com/office/drawing/2014/main" id="{AFD12D82-E80D-FD38-06BF-598F338D6784}"/>
              </a:ext>
            </a:extLst>
          </p:cNvPr>
          <p:cNvSpPr>
            <a:spLocks noGrp="1"/>
          </p:cNvSpPr>
          <p:nvPr>
            <p:ph type="sldNum" sz="quarter" idx="5"/>
          </p:nvPr>
        </p:nvSpPr>
        <p:spPr/>
        <p:txBody>
          <a:bodyPr/>
          <a:lstStyle/>
          <a:p>
            <a:fld id="{E69CBE7C-FDA1-4623-9AD1-61A56C751E29}" type="slidenum">
              <a:rPr lang="en-US" smtClean="0"/>
              <a:t>11</a:t>
            </a:fld>
            <a:endParaRPr lang="en-US"/>
          </a:p>
        </p:txBody>
      </p:sp>
    </p:spTree>
    <p:extLst>
      <p:ext uri="{BB962C8B-B14F-4D97-AF65-F5344CB8AC3E}">
        <p14:creationId xmlns:p14="http://schemas.microsoft.com/office/powerpoint/2010/main" val="3509397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21ACDB-AA88-5E1A-11E9-91665FB259EA}"/>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9F87D01B-3A23-390B-386A-EB88C189436A}"/>
              </a:ext>
            </a:extLst>
          </p:cNvPr>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0AC561EB-27EB-42E4-F2F5-9F3809B0564D}"/>
              </a:ext>
            </a:extLst>
          </p:cNvPr>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B0036518-4AFA-5378-C087-F50B043742EA}"/>
              </a:ext>
            </a:extLst>
          </p:cNvPr>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825CF4A4-A94B-300C-A096-2BF7941567E9}"/>
              </a:ext>
            </a:extLst>
          </p:cNvPr>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Through the </a:t>
            </a:r>
            <a:r>
              <a:rPr lang="en-US" err="1"/>
              <a:t>myPurina</a:t>
            </a:r>
            <a:r>
              <a:rPr lang="en-US"/>
              <a:t> app, pet owners can earn rewards by scanning their purchase receipts.</a:t>
            </a:r>
          </a:p>
          <a:p>
            <a:r>
              <a:rPr lang="en-US"/>
              <a:t>That gives us a really valuable signal - what they bought, when they bought it, and insight into the relationship with their pet.</a:t>
            </a:r>
          </a:p>
          <a:p>
            <a:r>
              <a:rPr lang="en-US"/>
              <a:t>It’s critical data because it powers rewards, personalization, and real-time engagement.</a:t>
            </a:r>
          </a:p>
          <a:p>
            <a:endParaRPr lang="en-US">
              <a:ea typeface="Inter" panose="02000503000000020004" pitchFamily="2" charset="0"/>
              <a:cs typeface="Calibri"/>
            </a:endParaRPr>
          </a:p>
          <a:p>
            <a:endParaRPr lang="en-US">
              <a:ea typeface="Inter" panose="02000503000000020004" pitchFamily="2" charset="0"/>
              <a:cs typeface="Calibri"/>
            </a:endParaRPr>
          </a:p>
          <a:p>
            <a:endParaRPr lang="en-US">
              <a:ea typeface="Inter" panose="02000503000000020004" pitchFamily="2" charset="0"/>
              <a:cs typeface="Calibri"/>
            </a:endParaRPr>
          </a:p>
        </p:txBody>
      </p:sp>
      <p:sp>
        <p:nvSpPr>
          <p:cNvPr id="6" name="Footer Placeholder 5">
            <a:extLst>
              <a:ext uri="{FF2B5EF4-FFF2-40B4-BE49-F238E27FC236}">
                <a16:creationId xmlns:a16="http://schemas.microsoft.com/office/drawing/2014/main" id="{22C70583-B755-C9F7-A0AA-DF89976C838D}"/>
              </a:ext>
            </a:extLst>
          </p:cNvPr>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7EE2EF0F-8314-8BF9-0EE2-B91B266FB9B2}"/>
              </a:ext>
            </a:extLst>
          </p:cNvPr>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3222166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8DAEB-B636-97DF-FF3C-53944649A9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FDB7A1-52A2-3AD2-EE85-00573411BE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0A5078-F8E9-C996-0944-99CC94BBA6EE}"/>
              </a:ext>
            </a:extLst>
          </p:cNvPr>
          <p:cNvSpPr>
            <a:spLocks noGrp="1"/>
          </p:cNvSpPr>
          <p:nvPr>
            <p:ph type="body" idx="1"/>
          </p:nvPr>
        </p:nvSpPr>
        <p:spPr/>
        <p:txBody>
          <a:bodyPr/>
          <a:lstStyle/>
          <a:p>
            <a:r>
              <a:rPr lang="en-US"/>
              <a:t>ADJUST TALK TRACK </a:t>
            </a:r>
          </a:p>
          <a:p>
            <a:r>
              <a:rPr lang="en-US"/>
              <a:t>During out implementation, we needed to switch vendors for receipt transcription</a:t>
            </a:r>
          </a:p>
          <a:p>
            <a:r>
              <a:rPr lang="en-US"/>
              <a:t>We didn’t have that on our radar! </a:t>
            </a:r>
          </a:p>
          <a:p>
            <a:br>
              <a:rPr lang="en-US"/>
            </a:br>
            <a:endParaRPr lang="en-US"/>
          </a:p>
        </p:txBody>
      </p:sp>
      <p:sp>
        <p:nvSpPr>
          <p:cNvPr id="4" name="Slide Number Placeholder 3">
            <a:extLst>
              <a:ext uri="{FF2B5EF4-FFF2-40B4-BE49-F238E27FC236}">
                <a16:creationId xmlns:a16="http://schemas.microsoft.com/office/drawing/2014/main" id="{3A2FF234-59EE-40D4-1CDF-3620F3BB3425}"/>
              </a:ext>
            </a:extLst>
          </p:cNvPr>
          <p:cNvSpPr>
            <a:spLocks noGrp="1"/>
          </p:cNvSpPr>
          <p:nvPr>
            <p:ph type="sldNum" sz="quarter" idx="5"/>
          </p:nvPr>
        </p:nvSpPr>
        <p:spPr/>
        <p:txBody>
          <a:bodyPr/>
          <a:lstStyle/>
          <a:p>
            <a:fld id="{E69CBE7C-FDA1-4623-9AD1-61A56C751E29}" type="slidenum">
              <a:rPr lang="en-US" smtClean="0"/>
              <a:t>13</a:t>
            </a:fld>
            <a:endParaRPr lang="en-US"/>
          </a:p>
        </p:txBody>
      </p:sp>
    </p:spTree>
    <p:extLst>
      <p:ext uri="{BB962C8B-B14F-4D97-AF65-F5344CB8AC3E}">
        <p14:creationId xmlns:p14="http://schemas.microsoft.com/office/powerpoint/2010/main" val="1590720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Through the </a:t>
            </a:r>
            <a:r>
              <a:rPr lang="en-US" err="1"/>
              <a:t>myPurina</a:t>
            </a:r>
            <a:r>
              <a:rPr lang="en-US"/>
              <a:t> app, pet owners can earn rewards by scanning their purchase receipts.</a:t>
            </a:r>
          </a:p>
          <a:p>
            <a:r>
              <a:rPr lang="en-US"/>
              <a:t>That gives us a really valuable signal – </a:t>
            </a:r>
            <a:r>
              <a:rPr lang="en-US" b="1"/>
              <a:t>over 350K events per week </a:t>
            </a:r>
            <a:r>
              <a:rPr lang="en-US"/>
              <a:t>- what they bought, when they bought it, and insight into the relationship with their pet.</a:t>
            </a:r>
          </a:p>
          <a:p>
            <a:r>
              <a:rPr lang="en-US"/>
              <a:t>It’s critical data because it powers rewards, personalization, and real-time engagement.</a:t>
            </a:r>
          </a:p>
          <a:p>
            <a:r>
              <a:rPr lang="en-US"/>
              <a:t>But when we switched providers, the data coming in was inconsistent and unstructured.</a:t>
            </a:r>
          </a:p>
          <a:p>
            <a:r>
              <a:rPr lang="en-US"/>
              <a:t>The same product showed up in different ways, and vendors and key fields were inconsistently named, </a:t>
            </a:r>
          </a:p>
          <a:p>
            <a:r>
              <a:rPr lang="en-US"/>
              <a:t>So even though we had the data, we needed to bring order to the data so we could use it in the moment.</a:t>
            </a:r>
          </a:p>
          <a:p>
            <a:r>
              <a:rPr lang="en-US"/>
              <a:t>We implemented a governance pipeline so all cleansing and normalization are in a flow in Segment, ensuring that what moved downstream was consistent and activation-ready.</a:t>
            </a:r>
          </a:p>
          <a:p>
            <a:r>
              <a:rPr lang="en-US"/>
              <a:t>And that changed everything.</a:t>
            </a:r>
          </a:p>
          <a:p>
            <a:r>
              <a:rPr lang="en-US"/>
              <a:t>Now we could trust the data and use it in real time to create more meaningful interactions.</a:t>
            </a:r>
          </a:p>
          <a:p>
            <a:endParaRPr lang="en-US"/>
          </a:p>
        </p:txBody>
      </p:sp>
      <p:sp>
        <p:nvSpPr>
          <p:cNvPr id="4" name="Slide Number Placeholder 3"/>
          <p:cNvSpPr>
            <a:spLocks noGrp="1"/>
          </p:cNvSpPr>
          <p:nvPr>
            <p:ph type="sldNum" sz="quarter" idx="5"/>
          </p:nvPr>
        </p:nvSpPr>
        <p:spPr/>
        <p:txBody>
          <a:bodyPr/>
          <a:lstStyle/>
          <a:p>
            <a:fld id="{E69CBE7C-FDA1-4623-9AD1-61A56C751E29}" type="slidenum">
              <a:rPr lang="en-US" smtClean="0"/>
              <a:t>14</a:t>
            </a:fld>
            <a:endParaRPr lang="en-US"/>
          </a:p>
        </p:txBody>
      </p:sp>
    </p:spTree>
    <p:extLst>
      <p:ext uri="{BB962C8B-B14F-4D97-AF65-F5344CB8AC3E}">
        <p14:creationId xmlns:p14="http://schemas.microsoft.com/office/powerpoint/2010/main" val="16428387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2F0F0-0C30-D47B-D5AC-FE22F55849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55527F-5FE2-85F0-4B5D-13846E94F8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8B0105-57B2-E453-9F28-6C6AA682205E}"/>
              </a:ext>
            </a:extLst>
          </p:cNvPr>
          <p:cNvSpPr>
            <a:spLocks noGrp="1"/>
          </p:cNvSpPr>
          <p:nvPr>
            <p:ph type="body" idx="1"/>
          </p:nvPr>
        </p:nvSpPr>
        <p:spPr/>
        <p:txBody>
          <a:bodyPr/>
          <a:lstStyle/>
          <a:p>
            <a:r>
              <a:rPr lang="en-US"/>
              <a:t>Talk Track:</a:t>
            </a:r>
          </a:p>
          <a:p>
            <a:r>
              <a:rPr lang="en-US"/>
              <a:t>Speak to the need to offer a coupon in app for an end of the year activation</a:t>
            </a:r>
          </a:p>
        </p:txBody>
      </p:sp>
      <p:sp>
        <p:nvSpPr>
          <p:cNvPr id="4" name="Slide Number Placeholder 3">
            <a:extLst>
              <a:ext uri="{FF2B5EF4-FFF2-40B4-BE49-F238E27FC236}">
                <a16:creationId xmlns:a16="http://schemas.microsoft.com/office/drawing/2014/main" id="{57B6CC0C-2E74-F70C-76E6-58F37EBA6D4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A181D5-FB7C-8040-BB7F-392A062042F9}" type="slidenum">
              <a:rPr kumimoji="0" lang="en-US" sz="1200" u="none" strike="noStrike" kern="1200" cap="none" spc="0" normalizeH="0" baseline="0" noProof="0" smtClean="0">
                <a:ln>
                  <a:noFill/>
                </a:ln>
                <a:solidFill>
                  <a:prstClr val="black"/>
                </a:solidFill>
                <a:effectLst/>
                <a:uLnTx/>
                <a:uFillTx/>
                <a:latin typeface="Inter" panose="02000503000000020004"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u="none" strike="noStrike" kern="1200" cap="none" spc="0" normalizeH="0" baseline="0" noProof="0">
              <a:ln>
                <a:noFill/>
              </a:ln>
              <a:solidFill>
                <a:prstClr val="black"/>
              </a:solidFill>
              <a:effectLst/>
              <a:uLnTx/>
              <a:uFillTx/>
              <a:latin typeface="Inter" panose="02000503000000020004" pitchFamily="2" charset="0"/>
              <a:ea typeface="+mn-ea"/>
              <a:cs typeface="+mn-cs"/>
            </a:endParaRPr>
          </a:p>
        </p:txBody>
      </p:sp>
    </p:spTree>
    <p:extLst>
      <p:ext uri="{BB962C8B-B14F-4D97-AF65-F5344CB8AC3E}">
        <p14:creationId xmlns:p14="http://schemas.microsoft.com/office/powerpoint/2010/main" val="7215727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26157-166D-A1A7-A097-34863FD561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FB21DA-0D9D-7A47-51A3-AA613F3F84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3E8BFB-E507-71A3-A2CA-1A07A398B5F9}"/>
              </a:ext>
            </a:extLst>
          </p:cNvPr>
          <p:cNvSpPr>
            <a:spLocks noGrp="1"/>
          </p:cNvSpPr>
          <p:nvPr>
            <p:ph type="body" idx="1"/>
          </p:nvPr>
        </p:nvSpPr>
        <p:spPr/>
        <p:txBody>
          <a:bodyPr/>
          <a:lstStyle/>
          <a:p>
            <a:r>
              <a:rPr lang="en-US"/>
              <a:t>ADJUST TALK TRACK to incorporate Segment’s Flexibility, ability to pivot</a:t>
            </a:r>
          </a:p>
          <a:p>
            <a:endParaRPr lang="en-US"/>
          </a:p>
          <a:p>
            <a:r>
              <a:rPr lang="en-US"/>
              <a:t>Of everything we do, orchestration is where value is realized.</a:t>
            </a:r>
          </a:p>
          <a:p>
            <a:r>
              <a:rPr lang="en-US"/>
              <a:t>Because you can have identity, and you can have clean data - but if you can’t act on it in the moment, you’re still missing opportunities.</a:t>
            </a:r>
          </a:p>
          <a:p>
            <a:r>
              <a:rPr lang="en-US"/>
              <a:t>Moving decisioning into the flow is critical to the execution.  We build our campaigns so they respond to real-time behavior.</a:t>
            </a:r>
          </a:p>
          <a:p>
            <a:r>
              <a:rPr lang="en-US"/>
              <a:t>That’s where Segment became critical.</a:t>
            </a:r>
          </a:p>
          <a:p>
            <a:r>
              <a:rPr lang="en-US"/>
              <a:t>It gave us a centralized orchestration layer, where events could trigger decisions instantly, and those decisions could be activated across channels.</a:t>
            </a:r>
          </a:p>
          <a:p>
            <a:r>
              <a:rPr lang="en-US"/>
              <a:t>We also leaned heavily on functions to extend that decisioning—calling external services, enriching data, and making sure every interaction was based on the most current information available.</a:t>
            </a:r>
          </a:p>
          <a:p>
            <a:r>
              <a:rPr lang="en-US"/>
              <a:t>And that’s really the lesson here - It’s not just about connecting systems - it’s about creating a flexible, event-driven layer where decisions can happen in real time.</a:t>
            </a:r>
          </a:p>
          <a:p>
            <a:r>
              <a:rPr lang="en-US"/>
              <a:t>Because once you have that, you can adapt to capture the moment </a:t>
            </a:r>
          </a:p>
          <a:p>
            <a:r>
              <a:rPr lang="en-US"/>
              <a:t>But what made it work was everything we had built leading up to this.</a:t>
            </a:r>
          </a:p>
          <a:p>
            <a:r>
              <a:rPr lang="en-US"/>
              <a:t>We trusted the identity.</a:t>
            </a:r>
          </a:p>
          <a:p>
            <a:r>
              <a:rPr lang="en-US"/>
              <a:t>We trusted the data.</a:t>
            </a:r>
          </a:p>
          <a:p>
            <a:r>
              <a:rPr lang="en-US"/>
              <a:t>And that’s what allowed us to move from planned interactions… to real conversations happening in real time.</a:t>
            </a:r>
          </a:p>
          <a:p>
            <a:endParaRPr lang="en-US"/>
          </a:p>
        </p:txBody>
      </p:sp>
      <p:sp>
        <p:nvSpPr>
          <p:cNvPr id="4" name="Slide Number Placeholder 3">
            <a:extLst>
              <a:ext uri="{FF2B5EF4-FFF2-40B4-BE49-F238E27FC236}">
                <a16:creationId xmlns:a16="http://schemas.microsoft.com/office/drawing/2014/main" id="{4BE14D93-6DFC-E8A7-ECFE-62978C5F3A41}"/>
              </a:ext>
            </a:extLst>
          </p:cNvPr>
          <p:cNvSpPr>
            <a:spLocks noGrp="1"/>
          </p:cNvSpPr>
          <p:nvPr>
            <p:ph type="sldNum" sz="quarter" idx="5"/>
          </p:nvPr>
        </p:nvSpPr>
        <p:spPr/>
        <p:txBody>
          <a:bodyPr/>
          <a:lstStyle/>
          <a:p>
            <a:fld id="{E69CBE7C-FDA1-4623-9AD1-61A56C751E29}" type="slidenum">
              <a:rPr lang="en-US" smtClean="0"/>
              <a:t>16</a:t>
            </a:fld>
            <a:endParaRPr lang="en-US"/>
          </a:p>
        </p:txBody>
      </p:sp>
    </p:spTree>
    <p:extLst>
      <p:ext uri="{BB962C8B-B14F-4D97-AF65-F5344CB8AC3E}">
        <p14:creationId xmlns:p14="http://schemas.microsoft.com/office/powerpoint/2010/main" val="11669179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But the business doesn’t wait</a:t>
            </a:r>
          </a:p>
          <a:p>
            <a:r>
              <a:rPr lang="en-US"/>
              <a:t>We had a critical need, the business asked us to pull forward a 2026 initiative to bring in the offers engine from an outside service, </a:t>
            </a:r>
          </a:p>
          <a:p>
            <a:r>
              <a:rPr lang="en-US"/>
              <a:t>The kicker is we needed to do it in a month to support a new activation. </a:t>
            </a:r>
          </a:p>
          <a:p>
            <a:r>
              <a:rPr lang="en-US"/>
              <a:t>The previous service had its constraints, was slow to configure, and didn’t support activations from new sources.</a:t>
            </a:r>
          </a:p>
          <a:p>
            <a:r>
              <a:rPr lang="en-US"/>
              <a:t>We built an offers engine in Segment as part of the orchestration layer - connecting real-time events directly to dynamic offer generation</a:t>
            </a:r>
          </a:p>
          <a:p>
            <a:r>
              <a:rPr lang="en-US"/>
              <a:t>This new capability gave us the ability to expand offers to any source, and any event, while keeping </a:t>
            </a:r>
          </a:p>
          <a:p>
            <a:r>
              <a:rPr lang="en-US"/>
              <a:t>Eligibility was determined in the moment, and the offer was delivered to the consumer in real time.  </a:t>
            </a:r>
          </a:p>
          <a:p>
            <a:r>
              <a:rPr lang="en-US"/>
              <a:t>In addition, we baked in observability to ensure full accuracy from day one – we needed to be sure the consumer was receiving what they requested.</a:t>
            </a:r>
          </a:p>
          <a:p>
            <a:r>
              <a:rPr lang="en-US"/>
              <a:t>This is where identity, trusted data, and orchestration all came together to deliver personalization in the moment.</a:t>
            </a:r>
          </a:p>
        </p:txBody>
      </p:sp>
      <p:sp>
        <p:nvSpPr>
          <p:cNvPr id="4" name="Slide Number Placeholder 3"/>
          <p:cNvSpPr>
            <a:spLocks noGrp="1"/>
          </p:cNvSpPr>
          <p:nvPr>
            <p:ph type="sldNum" sz="quarter" idx="5"/>
          </p:nvPr>
        </p:nvSpPr>
        <p:spPr/>
        <p:txBody>
          <a:bodyPr/>
          <a:lstStyle/>
          <a:p>
            <a:fld id="{1AED090C-2ECA-4C85-9E56-032F6E74EC1F}" type="slidenum">
              <a:rPr lang="en-DK" smtClean="0"/>
              <a:t>17</a:t>
            </a:fld>
            <a:endParaRPr lang="en-DK"/>
          </a:p>
        </p:txBody>
      </p:sp>
    </p:spTree>
    <p:extLst>
      <p:ext uri="{BB962C8B-B14F-4D97-AF65-F5344CB8AC3E}">
        <p14:creationId xmlns:p14="http://schemas.microsoft.com/office/powerpoint/2010/main" val="4463872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34068-38CD-B023-6C8B-45925C2A5E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DF2D6C-7DF1-7DAE-D737-D64FBEB783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FA4EC9-F3CC-6635-7B99-8C5BFD270AB3}"/>
              </a:ext>
            </a:extLst>
          </p:cNvPr>
          <p:cNvSpPr>
            <a:spLocks noGrp="1"/>
          </p:cNvSpPr>
          <p:nvPr>
            <p:ph type="body" idx="1"/>
          </p:nvPr>
        </p:nvSpPr>
        <p:spPr/>
        <p:txBody>
          <a:bodyPr/>
          <a:lstStyle/>
          <a:p>
            <a:r>
              <a:rPr lang="en-US"/>
              <a:t>ADJUST TALK TRACK to incorporate Segment’s Flexibility, ability to pivot, focus on omni-channel delivery</a:t>
            </a:r>
          </a:p>
          <a:p>
            <a:endParaRPr lang="en-US"/>
          </a:p>
          <a:p>
            <a:r>
              <a:rPr lang="en-US"/>
              <a:t>Of everything we do, orchestration is where value is realized.</a:t>
            </a:r>
          </a:p>
          <a:p>
            <a:r>
              <a:rPr lang="en-US"/>
              <a:t>Because you can have identity, and you can have clean data - but if you can’t act on it in the moment, you’re still missing opportunities.</a:t>
            </a:r>
          </a:p>
          <a:p>
            <a:r>
              <a:rPr lang="en-US"/>
              <a:t>Moving decisioning into the flow is critical to the execution.  We build our campaigns so they respond to real-time behavior.</a:t>
            </a:r>
          </a:p>
          <a:p>
            <a:r>
              <a:rPr lang="en-US"/>
              <a:t>That’s where Segment became critical.</a:t>
            </a:r>
          </a:p>
          <a:p>
            <a:r>
              <a:rPr lang="en-US"/>
              <a:t>It gave us a centralized orchestration layer, where events could trigger decisions instantly, and those decisions could be activated across channels.</a:t>
            </a:r>
          </a:p>
          <a:p>
            <a:r>
              <a:rPr lang="en-US"/>
              <a:t>We also leaned heavily on functions to extend that decisioning—calling external services, enriching data, and making sure every interaction was based on the most current information available.</a:t>
            </a:r>
          </a:p>
          <a:p>
            <a:r>
              <a:rPr lang="en-US"/>
              <a:t>And that’s really the lesson here - It’s not just about connecting systems - it’s about creating a flexible, event-driven layer where decisions can happen in real time.</a:t>
            </a:r>
          </a:p>
          <a:p>
            <a:r>
              <a:rPr lang="en-US"/>
              <a:t>Because once you have that, you can adapt to capture the moment </a:t>
            </a:r>
          </a:p>
          <a:p>
            <a:r>
              <a:rPr lang="en-US"/>
              <a:t>But what made it work was everything we had built leading up to this.</a:t>
            </a:r>
          </a:p>
          <a:p>
            <a:r>
              <a:rPr lang="en-US"/>
              <a:t>We trusted the identity.</a:t>
            </a:r>
          </a:p>
          <a:p>
            <a:r>
              <a:rPr lang="en-US"/>
              <a:t>We trusted the data.</a:t>
            </a:r>
          </a:p>
          <a:p>
            <a:r>
              <a:rPr lang="en-US"/>
              <a:t>And that’s what allowed us to move from planned interactions… to real conversations happening in real time.</a:t>
            </a:r>
          </a:p>
          <a:p>
            <a:endParaRPr lang="en-US"/>
          </a:p>
        </p:txBody>
      </p:sp>
      <p:sp>
        <p:nvSpPr>
          <p:cNvPr id="4" name="Slide Number Placeholder 3">
            <a:extLst>
              <a:ext uri="{FF2B5EF4-FFF2-40B4-BE49-F238E27FC236}">
                <a16:creationId xmlns:a16="http://schemas.microsoft.com/office/drawing/2014/main" id="{0A22762D-0018-4626-D3B1-DBFC6FB7A859}"/>
              </a:ext>
            </a:extLst>
          </p:cNvPr>
          <p:cNvSpPr>
            <a:spLocks noGrp="1"/>
          </p:cNvSpPr>
          <p:nvPr>
            <p:ph type="sldNum" sz="quarter" idx="5"/>
          </p:nvPr>
        </p:nvSpPr>
        <p:spPr/>
        <p:txBody>
          <a:bodyPr/>
          <a:lstStyle/>
          <a:p>
            <a:fld id="{E69CBE7C-FDA1-4623-9AD1-61A56C751E29}" type="slidenum">
              <a:rPr lang="en-US" smtClean="0"/>
              <a:t>18</a:t>
            </a:fld>
            <a:endParaRPr lang="en-US"/>
          </a:p>
        </p:txBody>
      </p:sp>
    </p:spTree>
    <p:extLst>
      <p:ext uri="{BB962C8B-B14F-4D97-AF65-F5344CB8AC3E}">
        <p14:creationId xmlns:p14="http://schemas.microsoft.com/office/powerpoint/2010/main" val="469324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B01C4C-92A7-4B25-7B05-90C7F5E93249}"/>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F028D4EF-E835-3B8D-3BAB-A0D2B4A375B9}"/>
              </a:ext>
            </a:extLst>
          </p:cNvPr>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00" u="none" strike="noStrike" kern="1200" cap="none" spc="0" normalizeH="0" baseline="0" noProof="0">
              <a:ln>
                <a:noFill/>
              </a:ln>
              <a:solidFill>
                <a:prstClr val="black"/>
              </a:solidFill>
              <a:effectLst/>
              <a:uLnTx/>
              <a:uFillTx/>
              <a:latin typeface="Inter" panose="02000503000000020004" pitchFamily="2" charset="0"/>
              <a:ea typeface="+mn-ea"/>
              <a:cs typeface="+mn-cs"/>
            </a:endParaRPr>
          </a:p>
        </p:txBody>
      </p:sp>
      <p:sp>
        <p:nvSpPr>
          <p:cNvPr id="3" name="Date Placeholder 2">
            <a:extLst>
              <a:ext uri="{FF2B5EF4-FFF2-40B4-BE49-F238E27FC236}">
                <a16:creationId xmlns:a16="http://schemas.microsoft.com/office/drawing/2014/main" id="{3E5B1C9B-BB50-F54B-F25C-1D0E1227E425}"/>
              </a:ext>
            </a:extLst>
          </p:cNvPr>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200" u="none" strike="noStrike" kern="1200" cap="none" spc="0" normalizeH="0" baseline="0" noProof="0">
                <a:ln>
                  <a:noFill/>
                </a:ln>
                <a:solidFill>
                  <a:prstClr val="black"/>
                </a:solidFill>
                <a:effectLst/>
                <a:uLnTx/>
                <a:uFillTx/>
                <a:latin typeface="Inter" panose="02000503000000020004" pitchFamily="2" charset="0"/>
                <a:ea typeface="+mn-ea"/>
                <a:cs typeface="+mn-cs"/>
              </a:rPr>
              <a:t>1.7.2013</a:t>
            </a:r>
          </a:p>
        </p:txBody>
      </p:sp>
      <p:sp>
        <p:nvSpPr>
          <p:cNvPr id="4" name="Slide Image Placeholder 3">
            <a:extLst>
              <a:ext uri="{FF2B5EF4-FFF2-40B4-BE49-F238E27FC236}">
                <a16:creationId xmlns:a16="http://schemas.microsoft.com/office/drawing/2014/main" id="{210895E3-15D8-68DF-F692-816884AAE520}"/>
              </a:ext>
            </a:extLst>
          </p:cNvPr>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5A66CAEC-0647-53DE-36EE-F28B22CBA9EC}"/>
              </a:ext>
            </a:extLst>
          </p:cNvPr>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 quick intro to Nestle Purina. You probably know us through some of these amazing brands bringing high quality care to dogs and cats in the form of food, treats, litter, and supplements.</a:t>
            </a:r>
          </a:p>
          <a:p>
            <a:endParaRPr lang="en-US"/>
          </a:p>
          <a:p>
            <a:r>
              <a:rPr lang="en-US"/>
              <a:t>The pet category is unique compared to other CPG – on average a consumer purchases 2-3 brands and all of their nutrition comes from what is purchased off the shelf. We also know that consumers are looking to understand if their pet is happy and healthy. And lastly, we know that consumers engage with us are more loyal with their dollars to </a:t>
            </a:r>
            <a:r>
              <a:rPr lang="en-US" err="1"/>
              <a:t>purina</a:t>
            </a:r>
            <a:r>
              <a:rPr lang="en-US"/>
              <a:t>. all of this has underpinned our ecosystem strategy.</a:t>
            </a:r>
          </a:p>
          <a:p>
            <a:endParaRPr lang="en-US"/>
          </a:p>
          <a:p>
            <a:r>
              <a:rPr lang="en-US"/>
              <a:t>OR</a:t>
            </a:r>
          </a:p>
          <a:p>
            <a:r>
              <a:rPr lang="en-US"/>
              <a:t>You probably recognize these brands - ones that have been part of pets’ lives for generations. But what we really provide isn’t just food or treats—it’s care.</a:t>
            </a:r>
          </a:p>
          <a:p>
            <a:r>
              <a:rPr lang="en-US"/>
              <a:t>Because every pet owner is asking the same question - is my pet happy, and is my pet healthy?</a:t>
            </a:r>
          </a:p>
          <a:p>
            <a:r>
              <a:rPr lang="en-US"/>
              <a:t>And the choices they make - often just a few brands- shape nearly every part of that. So when they choose Purina, it’s not just a purchase… it’s trust.</a:t>
            </a:r>
          </a:p>
          <a:p>
            <a:r>
              <a:rPr lang="en-US"/>
              <a:t>And when we show up for them in the right moments, that trust becomes loyalty.</a:t>
            </a:r>
          </a:p>
          <a:p>
            <a:r>
              <a:rPr lang="en-US"/>
              <a:t>That’s what drives our ecosystem strategy.</a:t>
            </a:r>
          </a:p>
          <a:p>
            <a:endParaRPr lang="en-US"/>
          </a:p>
        </p:txBody>
      </p:sp>
      <p:sp>
        <p:nvSpPr>
          <p:cNvPr id="6" name="Footer Placeholder 5">
            <a:extLst>
              <a:ext uri="{FF2B5EF4-FFF2-40B4-BE49-F238E27FC236}">
                <a16:creationId xmlns:a16="http://schemas.microsoft.com/office/drawing/2014/main" id="{073C7F26-F8A5-E8E6-7B61-B74ECC273B72}"/>
              </a:ext>
            </a:extLst>
          </p:cNvPr>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00" u="none" strike="noStrike" kern="1200" cap="none" spc="0" normalizeH="0" baseline="0" noProof="0">
              <a:ln>
                <a:noFill/>
              </a:ln>
              <a:solidFill>
                <a:prstClr val="black"/>
              </a:solidFill>
              <a:effectLst/>
              <a:uLnTx/>
              <a:uFillTx/>
              <a:latin typeface="Inter" panose="02000503000000020004" pitchFamily="2" charset="0"/>
              <a:ea typeface="+mn-ea"/>
              <a:cs typeface="+mn-cs"/>
            </a:endParaRPr>
          </a:p>
        </p:txBody>
      </p:sp>
      <p:sp>
        <p:nvSpPr>
          <p:cNvPr id="7" name="Slide Number Placeholder 6">
            <a:extLst>
              <a:ext uri="{FF2B5EF4-FFF2-40B4-BE49-F238E27FC236}">
                <a16:creationId xmlns:a16="http://schemas.microsoft.com/office/drawing/2014/main" id="{75EFE984-F967-648A-4655-7A97F3707751}"/>
              </a:ext>
            </a:extLst>
          </p:cNvPr>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200" u="none" strike="noStrike" kern="1200" cap="none" spc="0" normalizeH="0" baseline="0" noProof="0">
                <a:ln>
                  <a:noFill/>
                </a:ln>
                <a:solidFill>
                  <a:prstClr val="black"/>
                </a:solidFill>
                <a:effectLst/>
                <a:uLnTx/>
                <a:uFillTx/>
                <a:latin typeface="Inter" panose="02000503000000020004" pitchFamily="2" charset="0"/>
                <a:ea typeface="+mn-ea"/>
                <a:cs typeface="+mn-cs"/>
              </a:rPr>
              <a:t>‹#›</a:t>
            </a:r>
          </a:p>
        </p:txBody>
      </p:sp>
    </p:spTree>
    <p:extLst>
      <p:ext uri="{BB962C8B-B14F-4D97-AF65-F5344CB8AC3E}">
        <p14:creationId xmlns:p14="http://schemas.microsoft.com/office/powerpoint/2010/main" val="28844183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9F900A-C5BE-58B5-3A9F-E41C9DD051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79532B-DF1A-0F43-47FA-16CD446CB9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E493B5-76C5-968E-8142-A3CB052EC058}"/>
              </a:ext>
            </a:extLst>
          </p:cNvPr>
          <p:cNvSpPr>
            <a:spLocks noGrp="1"/>
          </p:cNvSpPr>
          <p:nvPr>
            <p:ph type="body" idx="1"/>
          </p:nvPr>
        </p:nvSpPr>
        <p:spPr/>
        <p:txBody>
          <a:bodyPr/>
          <a:lstStyle/>
          <a:p>
            <a:r>
              <a:rPr lang="en-US" sz="2000"/>
              <a:t>Talk Track:</a:t>
            </a:r>
          </a:p>
          <a:p>
            <a:r>
              <a:rPr lang="en-US" sz="2000"/>
              <a:t>What made this successful wasn’t just the architecture.</a:t>
            </a:r>
            <a:br>
              <a:rPr lang="en-US" sz="2000"/>
            </a:br>
            <a:r>
              <a:rPr lang="en-US" sz="2000"/>
              <a:t>It was our ability to introduce new capabilities while the business kept moving.</a:t>
            </a:r>
            <a:br>
              <a:rPr lang="en-US" sz="2000"/>
            </a:br>
            <a:r>
              <a:rPr lang="en-US" sz="2000"/>
              <a:t>We didn’t stop delivery to modernize—</a:t>
            </a:r>
            <a:br>
              <a:rPr lang="en-US" sz="2000"/>
            </a:br>
            <a:r>
              <a:rPr lang="en-US" sz="2000"/>
              <a:t>we modernized through delivery.</a:t>
            </a:r>
            <a:br>
              <a:rPr lang="en-US" sz="2000"/>
            </a:br>
            <a:r>
              <a:rPr lang="en-US" sz="2000"/>
              <a:t>And each unlock made the next one possible.</a:t>
            </a:r>
          </a:p>
          <a:p>
            <a:endParaRPr lang="en-US" sz="2000"/>
          </a:p>
          <a:p>
            <a:r>
              <a:rPr lang="en-US" sz="2000"/>
              <a:t>It’s Transformation in motion</a:t>
            </a:r>
          </a:p>
        </p:txBody>
      </p:sp>
      <p:sp>
        <p:nvSpPr>
          <p:cNvPr id="4" name="Slide Number Placeholder 3">
            <a:extLst>
              <a:ext uri="{FF2B5EF4-FFF2-40B4-BE49-F238E27FC236}">
                <a16:creationId xmlns:a16="http://schemas.microsoft.com/office/drawing/2014/main" id="{CCE36E1A-716A-8A2B-4CB0-A961F114222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A181D5-FB7C-8040-BB7F-392A062042F9}" type="slidenum">
              <a:rPr kumimoji="0" lang="en-US" sz="1200" u="none" strike="noStrike" kern="1200" cap="none" spc="0" normalizeH="0" baseline="0" noProof="0" smtClean="0">
                <a:ln>
                  <a:noFill/>
                </a:ln>
                <a:solidFill>
                  <a:prstClr val="black"/>
                </a:solidFill>
                <a:effectLst/>
                <a:uLnTx/>
                <a:uFillTx/>
                <a:latin typeface="Inter" panose="02000503000000020004"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u="none" strike="noStrike" kern="1200" cap="none" spc="0" normalizeH="0" baseline="0" noProof="0">
              <a:ln>
                <a:noFill/>
              </a:ln>
              <a:solidFill>
                <a:prstClr val="black"/>
              </a:solidFill>
              <a:effectLst/>
              <a:uLnTx/>
              <a:uFillTx/>
              <a:latin typeface="Inter" panose="02000503000000020004" pitchFamily="2" charset="0"/>
              <a:ea typeface="+mn-ea"/>
              <a:cs typeface="+mn-cs"/>
            </a:endParaRPr>
          </a:p>
        </p:txBody>
      </p:sp>
    </p:spTree>
    <p:extLst>
      <p:ext uri="{BB962C8B-B14F-4D97-AF65-F5344CB8AC3E}">
        <p14:creationId xmlns:p14="http://schemas.microsoft.com/office/powerpoint/2010/main" val="32257929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F6BF3-D577-027D-28A9-0D027F91A4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6B7A74-F9C7-DEF1-3244-E591F864A8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DF5F78-A936-405F-77B5-14E9E5071FB4}"/>
              </a:ext>
            </a:extLst>
          </p:cNvPr>
          <p:cNvSpPr>
            <a:spLocks noGrp="1"/>
          </p:cNvSpPr>
          <p:nvPr>
            <p:ph type="body" idx="1"/>
          </p:nvPr>
        </p:nvSpPr>
        <p:spPr/>
        <p:txBody>
          <a:bodyPr/>
          <a:lstStyle/>
          <a:p>
            <a:r>
              <a:rPr lang="en-US"/>
              <a:t>Talk Track:</a:t>
            </a:r>
          </a:p>
          <a:p>
            <a:r>
              <a:rPr lang="en-US"/>
              <a:t>What made this successful wasn’t just the architecture.</a:t>
            </a:r>
            <a:br>
              <a:rPr lang="en-US"/>
            </a:br>
            <a:r>
              <a:rPr lang="en-US"/>
              <a:t>It was our ability to introduce new capabilities while the business kept moving.</a:t>
            </a:r>
            <a:br>
              <a:rPr lang="en-US"/>
            </a:br>
            <a:r>
              <a:rPr lang="en-US"/>
              <a:t>We didn’t stop delivery to modernize—</a:t>
            </a:r>
            <a:br>
              <a:rPr lang="en-US"/>
            </a:br>
            <a:r>
              <a:rPr lang="en-US"/>
              <a:t>we modernized through delivery.</a:t>
            </a:r>
            <a:br>
              <a:rPr lang="en-US"/>
            </a:br>
            <a:r>
              <a:rPr lang="en-US"/>
              <a:t>And each unlock made the next one possible.</a:t>
            </a:r>
          </a:p>
          <a:p>
            <a:endParaRPr lang="en-US"/>
          </a:p>
          <a:p>
            <a:r>
              <a:rPr lang="en-US"/>
              <a:t>It’s Transformation in motion</a:t>
            </a:r>
          </a:p>
        </p:txBody>
      </p:sp>
      <p:sp>
        <p:nvSpPr>
          <p:cNvPr id="4" name="Slide Number Placeholder 3">
            <a:extLst>
              <a:ext uri="{FF2B5EF4-FFF2-40B4-BE49-F238E27FC236}">
                <a16:creationId xmlns:a16="http://schemas.microsoft.com/office/drawing/2014/main" id="{0D5EA6D1-6B21-45CC-5429-4CEB6D63FD6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A181D5-FB7C-8040-BB7F-392A062042F9}" type="slidenum">
              <a:rPr kumimoji="0" lang="en-US" sz="1200" u="none" strike="noStrike" kern="1200" cap="none" spc="0" normalizeH="0" baseline="0" noProof="0" smtClean="0">
                <a:ln>
                  <a:noFill/>
                </a:ln>
                <a:solidFill>
                  <a:prstClr val="black"/>
                </a:solidFill>
                <a:effectLst/>
                <a:uLnTx/>
                <a:uFillTx/>
                <a:latin typeface="Inter" panose="02000503000000020004"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u="none" strike="noStrike" kern="1200" cap="none" spc="0" normalizeH="0" baseline="0" noProof="0">
              <a:ln>
                <a:noFill/>
              </a:ln>
              <a:solidFill>
                <a:prstClr val="black"/>
              </a:solidFill>
              <a:effectLst/>
              <a:uLnTx/>
              <a:uFillTx/>
              <a:latin typeface="Inter" panose="02000503000000020004" pitchFamily="2" charset="0"/>
              <a:ea typeface="+mn-ea"/>
              <a:cs typeface="+mn-cs"/>
            </a:endParaRPr>
          </a:p>
        </p:txBody>
      </p:sp>
    </p:spTree>
    <p:extLst>
      <p:ext uri="{BB962C8B-B14F-4D97-AF65-F5344CB8AC3E}">
        <p14:creationId xmlns:p14="http://schemas.microsoft.com/office/powerpoint/2010/main" val="33016208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9767FE-F266-B078-0024-C364A899E5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CF1881-111E-9858-19D2-C1CA82827E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6829D8-2C1C-20E5-B4C5-CA2AF4CE4820}"/>
              </a:ext>
            </a:extLst>
          </p:cNvPr>
          <p:cNvSpPr>
            <a:spLocks noGrp="1"/>
          </p:cNvSpPr>
          <p:nvPr>
            <p:ph type="body" idx="1"/>
          </p:nvPr>
        </p:nvSpPr>
        <p:spPr/>
        <p:txBody>
          <a:bodyPr/>
          <a:lstStyle/>
          <a:p>
            <a:r>
              <a:rPr lang="en-US"/>
              <a:t>Talk Track:</a:t>
            </a:r>
          </a:p>
          <a:p>
            <a:r>
              <a:rPr lang="en-US"/>
              <a:t>We’ve talked a lot today about real-time moments and how powerful it is to show up when they matter.</a:t>
            </a:r>
          </a:p>
          <a:p>
            <a:r>
              <a:rPr lang="en-US"/>
              <a:t>So I wanted to leave you with one.</a:t>
            </a:r>
          </a:p>
          <a:p>
            <a:r>
              <a:rPr lang="en-US"/>
              <a:t>If you scan this code, it’ll take you to Petfinder - </a:t>
            </a:r>
            <a:br>
              <a:rPr lang="en-US">
                <a:cs typeface="+mn-lt"/>
              </a:rPr>
            </a:br>
            <a:r>
              <a:rPr lang="en-US"/>
              <a:t>where you can find pets available for adoption.</a:t>
            </a:r>
          </a:p>
          <a:p>
            <a:r>
              <a:rPr lang="en-US"/>
              <a:t>Because behind all the data and systems, there are real outcomes.</a:t>
            </a:r>
          </a:p>
          <a:p>
            <a:r>
              <a:rPr lang="en-US"/>
              <a:t>And sometimes, it’s as simple as helping someone find their next best friend.</a:t>
            </a:r>
          </a:p>
        </p:txBody>
      </p:sp>
      <p:sp>
        <p:nvSpPr>
          <p:cNvPr id="4" name="Slide Number Placeholder 3">
            <a:extLst>
              <a:ext uri="{FF2B5EF4-FFF2-40B4-BE49-F238E27FC236}">
                <a16:creationId xmlns:a16="http://schemas.microsoft.com/office/drawing/2014/main" id="{8107B668-E912-A657-6241-9663F8B18AE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A181D5-FB7C-8040-BB7F-392A062042F9}" type="slidenum">
              <a:rPr kumimoji="0" lang="en-US" sz="1200" u="none" strike="noStrike" kern="1200" cap="none" spc="0" normalizeH="0" baseline="0" noProof="0" smtClean="0">
                <a:ln>
                  <a:noFill/>
                </a:ln>
                <a:solidFill>
                  <a:prstClr val="black"/>
                </a:solidFill>
                <a:effectLst/>
                <a:uLnTx/>
                <a:uFillTx/>
                <a:latin typeface="Inter" panose="02000503000000020004"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u="none" strike="noStrike" kern="1200" cap="none" spc="0" normalizeH="0" baseline="0" noProof="0">
              <a:ln>
                <a:noFill/>
              </a:ln>
              <a:solidFill>
                <a:prstClr val="black"/>
              </a:solidFill>
              <a:effectLst/>
              <a:uLnTx/>
              <a:uFillTx/>
              <a:latin typeface="Inter" panose="02000503000000020004" pitchFamily="2" charset="0"/>
              <a:ea typeface="+mn-ea"/>
              <a:cs typeface="+mn-cs"/>
            </a:endParaRPr>
          </a:p>
        </p:txBody>
      </p:sp>
    </p:spTree>
    <p:extLst>
      <p:ext uri="{BB962C8B-B14F-4D97-AF65-F5344CB8AC3E}">
        <p14:creationId xmlns:p14="http://schemas.microsoft.com/office/powerpoint/2010/main" val="878567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2F0F0-0C30-D47B-D5AC-FE22F55849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55527F-5FE2-85F0-4B5D-13846E94F8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8B0105-57B2-E453-9F28-6C6AA682205E}"/>
              </a:ext>
            </a:extLst>
          </p:cNvPr>
          <p:cNvSpPr>
            <a:spLocks noGrp="1"/>
          </p:cNvSpPr>
          <p:nvPr>
            <p:ph type="body" idx="1"/>
          </p:nvPr>
        </p:nvSpPr>
        <p:spPr/>
        <p:txBody>
          <a:bodyPr/>
          <a:lstStyle/>
          <a:p>
            <a:r>
              <a:rPr lang="en-US"/>
              <a:t>So when we talk about showing up in meaningful moments - This is the reality</a:t>
            </a:r>
          </a:p>
          <a:p>
            <a:r>
              <a:rPr lang="en-US"/>
              <a:t>Over 100 years of history with more than 20 brands facing a real time world </a:t>
            </a:r>
            <a:br>
              <a:rPr lang="en-US"/>
            </a:br>
            <a:r>
              <a:rPr lang="en-US"/>
              <a:t>millions of relationships with pet owners</a:t>
            </a:r>
          </a:p>
          <a:p>
            <a:r>
              <a:rPr lang="en-US"/>
              <a:t>And behind all of that, over 10 legacy databases with new data sources constantly being added</a:t>
            </a:r>
            <a:br>
              <a:rPr lang="en-US"/>
            </a:br>
            <a:endParaRPr lang="en-US"/>
          </a:p>
          <a:p>
            <a:r>
              <a:rPr lang="en-US"/>
              <a:t>Currently we see more than 22 million events every single week – and many of </a:t>
            </a:r>
            <a:r>
              <a:rPr lang="en-US" b="0"/>
              <a:t>those events is a moment.</a:t>
            </a:r>
          </a:p>
          <a:p>
            <a:r>
              <a:rPr lang="en-US"/>
              <a:t>A signal that a pet owner wants to care for their pet.</a:t>
            </a:r>
          </a:p>
          <a:p>
            <a:r>
              <a:rPr lang="en-US"/>
              <a:t>But the challenge is, those moments weren’t connected.</a:t>
            </a:r>
          </a:p>
          <a:p>
            <a:r>
              <a:rPr lang="en-US"/>
              <a:t>And if you can’t connect the moment, you can’t show up for it in a meaningful way.  </a:t>
            </a:r>
          </a:p>
          <a:p>
            <a:endParaRPr lang="en-US"/>
          </a:p>
        </p:txBody>
      </p:sp>
      <p:sp>
        <p:nvSpPr>
          <p:cNvPr id="4" name="Slide Number Placeholder 3">
            <a:extLst>
              <a:ext uri="{FF2B5EF4-FFF2-40B4-BE49-F238E27FC236}">
                <a16:creationId xmlns:a16="http://schemas.microsoft.com/office/drawing/2014/main" id="{57B6CC0C-2E74-F70C-76E6-58F37EBA6D4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A181D5-FB7C-8040-BB7F-392A062042F9}" type="slidenum">
              <a:rPr kumimoji="0" lang="en-US" sz="1200" u="none" strike="noStrike" kern="1200" cap="none" spc="0" normalizeH="0" baseline="0" noProof="0" smtClean="0">
                <a:ln>
                  <a:noFill/>
                </a:ln>
                <a:solidFill>
                  <a:prstClr val="black"/>
                </a:solidFill>
                <a:effectLst/>
                <a:uLnTx/>
                <a:uFillTx/>
                <a:latin typeface="Inter" panose="02000503000000020004"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u="none" strike="noStrike" kern="1200" cap="none" spc="0" normalizeH="0" baseline="0" noProof="0">
              <a:ln>
                <a:noFill/>
              </a:ln>
              <a:solidFill>
                <a:prstClr val="black"/>
              </a:solidFill>
              <a:effectLst/>
              <a:uLnTx/>
              <a:uFillTx/>
              <a:latin typeface="Inter" panose="02000503000000020004" pitchFamily="2" charset="0"/>
              <a:ea typeface="+mn-ea"/>
              <a:cs typeface="+mn-cs"/>
            </a:endParaRPr>
          </a:p>
        </p:txBody>
      </p:sp>
    </p:spTree>
    <p:extLst>
      <p:ext uri="{BB962C8B-B14F-4D97-AF65-F5344CB8AC3E}">
        <p14:creationId xmlns:p14="http://schemas.microsoft.com/office/powerpoint/2010/main" val="721572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Quick introductions before we get into it</a:t>
            </a:r>
          </a:p>
          <a:p>
            <a:r>
              <a:rPr lang="en-US"/>
              <a:t>I’m Amelia, a Martech Architect at Purina, and I spend a lot of time right at the intersection of the business and the data.</a:t>
            </a:r>
          </a:p>
          <a:p>
            <a:r>
              <a:rPr lang="en-US"/>
              <a:t>And I’m Russell, from VML MAP, working alongside Purina on bringing this to life.</a:t>
            </a:r>
          </a:p>
          <a:p>
            <a:r>
              <a:rPr lang="en-US"/>
              <a:t>And between the two of us, and our teams, we’ve seen all sides of this - what works, what breaks, and what drives meaningful connections</a:t>
            </a:r>
          </a:p>
          <a:p>
            <a:endParaRPr lang="en-US"/>
          </a:p>
        </p:txBody>
      </p:sp>
      <p:sp>
        <p:nvSpPr>
          <p:cNvPr id="4" name="Slide Number Placeholder 3"/>
          <p:cNvSpPr>
            <a:spLocks noGrp="1"/>
          </p:cNvSpPr>
          <p:nvPr>
            <p:ph type="sldNum" sz="quarter" idx="5"/>
          </p:nvPr>
        </p:nvSpPr>
        <p:spPr/>
        <p:txBody>
          <a:bodyPr/>
          <a:lstStyle/>
          <a:p>
            <a:fld id="{E69CBE7C-FDA1-4623-9AD1-61A56C751E29}" type="slidenum">
              <a:rPr lang="en-US" smtClean="0"/>
              <a:t>4</a:t>
            </a:fld>
            <a:endParaRPr lang="en-US"/>
          </a:p>
        </p:txBody>
      </p:sp>
    </p:spTree>
    <p:extLst>
      <p:ext uri="{BB962C8B-B14F-4D97-AF65-F5344CB8AC3E}">
        <p14:creationId xmlns:p14="http://schemas.microsoft.com/office/powerpoint/2010/main" val="1990658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1">
          <a:extLst>
            <a:ext uri="{FF2B5EF4-FFF2-40B4-BE49-F238E27FC236}">
              <a16:creationId xmlns:a16="http://schemas.microsoft.com/office/drawing/2014/main" id="{A648A3CD-9E66-DA0E-76A7-AC2FB126E84A}"/>
            </a:ext>
          </a:extLst>
        </p:cNvPr>
        <p:cNvGrpSpPr/>
        <p:nvPr/>
      </p:nvGrpSpPr>
      <p:grpSpPr>
        <a:xfrm>
          <a:off x="0" y="0"/>
          <a:ext cx="0" cy="0"/>
          <a:chOff x="0" y="0"/>
          <a:chExt cx="0" cy="0"/>
        </a:xfrm>
      </p:grpSpPr>
      <p:sp>
        <p:nvSpPr>
          <p:cNvPr id="1932" name="Google Shape;1932;p8:notes">
            <a:extLst>
              <a:ext uri="{FF2B5EF4-FFF2-40B4-BE49-F238E27FC236}">
                <a16:creationId xmlns:a16="http://schemas.microsoft.com/office/drawing/2014/main" id="{74DAAB9C-CD50-65A3-04BA-787E3F9C1A0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solidFill>
                  <a:schemeClr val="bg1"/>
                </a:solidFill>
                <a:ea typeface="Inter" panose="02000503000000020004" pitchFamily="2" charset="0"/>
              </a:rPr>
              <a:t>The Great ORCHESTRATOR --- Identification, Standardization and Orchestration. </a:t>
            </a:r>
          </a:p>
          <a:p>
            <a:endParaRPr lang="en-US" dirty="0"/>
          </a:p>
          <a:p>
            <a:r>
              <a:rPr lang="en-US" dirty="0"/>
              <a:t>First let’s talk about data – we have a lot of it.</a:t>
            </a:r>
          </a:p>
          <a:p>
            <a:r>
              <a:rPr lang="en-US" dirty="0"/>
              <a:t>Real-time profiles, data warehouses, email, personalization and activation platforms</a:t>
            </a:r>
          </a:p>
          <a:p>
            <a:r>
              <a:rPr lang="en-US" dirty="0"/>
              <a:t>And then all the supporting systems, media, surveys, attribution, reviews, offers, compliance</a:t>
            </a:r>
          </a:p>
          <a:p>
            <a:r>
              <a:rPr lang="en-US" dirty="0"/>
              <a:t>Every one of these systems is generating signals.</a:t>
            </a:r>
          </a:p>
          <a:p>
            <a:r>
              <a:rPr lang="en-US" dirty="0"/>
              <a:t>But very few were truly working together.</a:t>
            </a:r>
          </a:p>
          <a:p>
            <a:r>
              <a:rPr lang="en-US" dirty="0"/>
              <a:t>Different data models, different identifiers, different timing, </a:t>
            </a:r>
          </a:p>
          <a:p>
            <a:r>
              <a:rPr lang="en-US" dirty="0"/>
              <a:t>So even though we had all this data, </a:t>
            </a:r>
            <a:r>
              <a:rPr lang="en-US" b="1" dirty="0"/>
              <a:t>it was difficult to use it in the moment.</a:t>
            </a:r>
            <a:endParaRPr lang="en-US" dirty="0"/>
          </a:p>
          <a:p>
            <a:pPr marL="0" lvl="0" indent="0" algn="l" rtl="0">
              <a:lnSpc>
                <a:spcPct val="100000"/>
              </a:lnSpc>
              <a:spcBef>
                <a:spcPts val="0"/>
              </a:spcBef>
              <a:spcAft>
                <a:spcPts val="0"/>
              </a:spcAft>
              <a:buSzPts val="1400"/>
              <a:buNone/>
            </a:pPr>
            <a:endParaRPr dirty="0"/>
          </a:p>
        </p:txBody>
      </p:sp>
      <p:sp>
        <p:nvSpPr>
          <p:cNvPr id="1933" name="Google Shape;1933;p8:notes">
            <a:extLst>
              <a:ext uri="{FF2B5EF4-FFF2-40B4-BE49-F238E27FC236}">
                <a16:creationId xmlns:a16="http://schemas.microsoft.com/office/drawing/2014/main" id="{798DB828-F0D7-F30C-0BC6-C601ABEAF9E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315727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1">
          <a:extLst>
            <a:ext uri="{FF2B5EF4-FFF2-40B4-BE49-F238E27FC236}">
              <a16:creationId xmlns:a16="http://schemas.microsoft.com/office/drawing/2014/main" id="{875C5D43-A3FA-728C-C56D-B1B551D7F1F2}"/>
            </a:ext>
          </a:extLst>
        </p:cNvPr>
        <p:cNvGrpSpPr/>
        <p:nvPr/>
      </p:nvGrpSpPr>
      <p:grpSpPr>
        <a:xfrm>
          <a:off x="0" y="0"/>
          <a:ext cx="0" cy="0"/>
          <a:chOff x="0" y="0"/>
          <a:chExt cx="0" cy="0"/>
        </a:xfrm>
      </p:grpSpPr>
      <p:sp>
        <p:nvSpPr>
          <p:cNvPr id="1932" name="Google Shape;1932;p8:notes">
            <a:extLst>
              <a:ext uri="{FF2B5EF4-FFF2-40B4-BE49-F238E27FC236}">
                <a16:creationId xmlns:a16="http://schemas.microsoft.com/office/drawing/2014/main" id="{7CCE7E4E-650B-5DC3-1AB8-E04F57C36E4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solidFill>
                  <a:schemeClr val="bg1"/>
                </a:solidFill>
                <a:ea typeface="Inter" panose="02000503000000020004" pitchFamily="2" charset="0"/>
              </a:rPr>
              <a:t>The Great ORCHESTRATOR --- Identification, Standardization and Orchestration. </a:t>
            </a:r>
          </a:p>
          <a:p>
            <a:endParaRPr lang="en-US"/>
          </a:p>
          <a:p>
            <a:r>
              <a:rPr lang="en-US"/>
              <a:t>First let’s talk about data – we have a lot of it.</a:t>
            </a:r>
          </a:p>
          <a:p>
            <a:r>
              <a:rPr lang="en-US"/>
              <a:t>Real-time profiles, data warehouses, email, personalization and activation platforms</a:t>
            </a:r>
          </a:p>
          <a:p>
            <a:r>
              <a:rPr lang="en-US"/>
              <a:t>And then all the supporting systems, media, surveys, attribution, reviews, offers, compliance</a:t>
            </a:r>
          </a:p>
          <a:p>
            <a:r>
              <a:rPr lang="en-US"/>
              <a:t>Every one of these systems is generating signals.</a:t>
            </a:r>
          </a:p>
          <a:p>
            <a:r>
              <a:rPr lang="en-US"/>
              <a:t>But very few were truly working together.</a:t>
            </a:r>
          </a:p>
          <a:p>
            <a:r>
              <a:rPr lang="en-US"/>
              <a:t>Different data models, different identifiers, different timing, </a:t>
            </a:r>
          </a:p>
          <a:p>
            <a:r>
              <a:rPr lang="en-US"/>
              <a:t>So even though we had all this data, </a:t>
            </a:r>
            <a:r>
              <a:rPr lang="en-US" b="1"/>
              <a:t>it was difficult to use it in the moment.</a:t>
            </a:r>
            <a:endParaRPr lang="en-US"/>
          </a:p>
          <a:p>
            <a:pPr marL="0" lvl="0" indent="0" algn="l" rtl="0">
              <a:lnSpc>
                <a:spcPct val="100000"/>
              </a:lnSpc>
              <a:spcBef>
                <a:spcPts val="0"/>
              </a:spcBef>
              <a:spcAft>
                <a:spcPts val="0"/>
              </a:spcAft>
              <a:buSzPts val="1400"/>
              <a:buNone/>
            </a:pPr>
            <a:endParaRPr/>
          </a:p>
        </p:txBody>
      </p:sp>
      <p:sp>
        <p:nvSpPr>
          <p:cNvPr id="1933" name="Google Shape;1933;p8:notes">
            <a:extLst>
              <a:ext uri="{FF2B5EF4-FFF2-40B4-BE49-F238E27FC236}">
                <a16:creationId xmlns:a16="http://schemas.microsoft.com/office/drawing/2014/main" id="{0DF8FDF7-9966-DFF1-F3E2-96800532F05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32995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And from the pet parents' perspective, those moments are what matter</a:t>
            </a:r>
          </a:p>
          <a:p>
            <a:r>
              <a:rPr lang="en-US"/>
              <a:t>The problem wasn’t just our </a:t>
            </a:r>
            <a:r>
              <a:rPr lang="en-US" b="0"/>
              <a:t>data, It was how we were showing up.</a:t>
            </a:r>
          </a:p>
          <a:p>
            <a:r>
              <a:rPr lang="en-US"/>
              <a:t>We were operating in a campaign mindset where we planned in advance, built in silos, executed on timelines</a:t>
            </a:r>
          </a:p>
          <a:p>
            <a:r>
              <a:rPr lang="en-US"/>
              <a:t>And that works until you need to be there in the moment.</a:t>
            </a:r>
          </a:p>
          <a:p>
            <a:r>
              <a:rPr lang="en-US" b="0"/>
              <a:t>Because moments don’t wait for campaigns. So we knew we had to modernize</a:t>
            </a:r>
          </a:p>
          <a:p>
            <a:r>
              <a:rPr lang="en-US" b="0"/>
              <a:t>From campaigns, to conversations.</a:t>
            </a:r>
          </a:p>
          <a:p>
            <a:r>
              <a:rPr lang="en-US" b="0"/>
              <a:t>Ongoing, responsive, driven by what </a:t>
            </a:r>
            <a:r>
              <a:rPr lang="en-US"/>
              <a:t>the consumer and their pet were doing right now</a:t>
            </a:r>
          </a:p>
          <a:p>
            <a:endParaRPr lang="en-US"/>
          </a:p>
          <a:p>
            <a:r>
              <a:rPr lang="en-US"/>
              <a:t>So we got to work</a:t>
            </a:r>
          </a:p>
        </p:txBody>
      </p:sp>
      <p:sp>
        <p:nvSpPr>
          <p:cNvPr id="4" name="Slide Number Placeholder 3"/>
          <p:cNvSpPr>
            <a:spLocks noGrp="1"/>
          </p:cNvSpPr>
          <p:nvPr>
            <p:ph type="sldNum" sz="quarter" idx="5"/>
          </p:nvPr>
        </p:nvSpPr>
        <p:spPr/>
        <p:txBody>
          <a:bodyPr/>
          <a:lstStyle/>
          <a:p>
            <a:fld id="{E69CBE7C-FDA1-4623-9AD1-61A56C751E29}" type="slidenum">
              <a:rPr lang="en-US" smtClean="0"/>
              <a:t>7</a:t>
            </a:fld>
            <a:endParaRPr lang="en-US"/>
          </a:p>
        </p:txBody>
      </p:sp>
    </p:spTree>
    <p:extLst>
      <p:ext uri="{BB962C8B-B14F-4D97-AF65-F5344CB8AC3E}">
        <p14:creationId xmlns:p14="http://schemas.microsoft.com/office/powerpoint/2010/main" val="5144695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a:ln>
                  <a:noFill/>
                </a:ln>
                <a:solidFill>
                  <a:prstClr val="black"/>
                </a:solidFill>
                <a:effectLst/>
                <a:uLnTx/>
                <a:uFillTx/>
                <a:latin typeface="Calibri"/>
                <a:ea typeface="+mn-ea"/>
                <a:cs typeface="+mn-cs"/>
              </a:rPr>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DG</a:t>
            </a:r>
          </a:p>
          <a:p>
            <a:r>
              <a:rPr lang="en-US"/>
              <a:t>Developed a connected ecosystem </a:t>
            </a:r>
          </a:p>
          <a:p>
            <a:r>
              <a:rPr lang="en-US"/>
              <a:t>Driving loyalty to Purina by creating the most value for our pet owners</a:t>
            </a:r>
          </a:p>
          <a:p>
            <a:r>
              <a:rPr lang="en-US">
                <a:latin typeface="Inter"/>
                <a:ea typeface="Inter"/>
              </a:rPr>
              <a:t>Critical element &gt;&gt;personalizing experiences in ecosystem</a:t>
            </a:r>
            <a:br>
              <a:rPr lang="en-US">
                <a:latin typeface="Inter"/>
                <a:ea typeface="Inter"/>
              </a:rPr>
            </a:br>
            <a:br>
              <a:rPr lang="en-US">
                <a:ea typeface="Inter"/>
              </a:rPr>
            </a:br>
            <a:r>
              <a:rPr lang="en-US"/>
              <a:t>And from the pet parents' perspective, those moments are what matter</a:t>
            </a:r>
            <a:endParaRPr lang="en-US">
              <a:solidFill>
                <a:srgbClr val="444444"/>
              </a:solidFill>
            </a:endParaRPr>
          </a:p>
          <a:p>
            <a:r>
              <a:rPr lang="en-US">
                <a:latin typeface="Inter"/>
                <a:ea typeface="Inter"/>
              </a:rPr>
              <a:t>The problem wasn’t just our data, It was how we were showing up.</a:t>
            </a:r>
            <a:endParaRPr lang="en-US">
              <a:solidFill>
                <a:srgbClr val="444444"/>
              </a:solidFill>
              <a:latin typeface="Inter"/>
              <a:ea typeface="Inter"/>
            </a:endParaRPr>
          </a:p>
          <a:p>
            <a:r>
              <a:rPr lang="en-US">
                <a:latin typeface="Inter"/>
                <a:ea typeface="Inter"/>
              </a:rPr>
              <a:t>We were operating in a campaign mindset where we planned in advance, built in silos, executed on timelines</a:t>
            </a:r>
            <a:endParaRPr lang="en-US">
              <a:solidFill>
                <a:srgbClr val="444444"/>
              </a:solidFill>
              <a:latin typeface="Inter"/>
              <a:ea typeface="Inter"/>
            </a:endParaRPr>
          </a:p>
          <a:p>
            <a:r>
              <a:rPr lang="en-US"/>
              <a:t>And that works until you need to be there in the moment.</a:t>
            </a:r>
            <a:endParaRPr lang="en-US">
              <a:solidFill>
                <a:srgbClr val="444444"/>
              </a:solidFill>
            </a:endParaRPr>
          </a:p>
          <a:p>
            <a:r>
              <a:rPr lang="en-US">
                <a:latin typeface="Inter"/>
                <a:ea typeface="Inter"/>
              </a:rPr>
              <a:t>Because moments don’t wait for campaigns. So we knew we had to modernize</a:t>
            </a:r>
            <a:endParaRPr lang="en-US">
              <a:solidFill>
                <a:srgbClr val="444444"/>
              </a:solidFill>
              <a:latin typeface="Inter"/>
              <a:ea typeface="Inter"/>
            </a:endParaRPr>
          </a:p>
          <a:p>
            <a:r>
              <a:rPr lang="en-US"/>
              <a:t>From campaigns, to conversations.</a:t>
            </a:r>
            <a:endParaRPr lang="en-US">
              <a:solidFill>
                <a:srgbClr val="444444"/>
              </a:solidFill>
            </a:endParaRPr>
          </a:p>
          <a:p>
            <a:r>
              <a:rPr lang="en-US"/>
              <a:t>Ongoing, responsive, driven by what the consumer and their pet were doing right now</a:t>
            </a:r>
            <a:endParaRPr lang="en-US">
              <a:solidFill>
                <a:srgbClr val="444444"/>
              </a:solidFill>
            </a:endParaRPr>
          </a:p>
          <a:p>
            <a:endParaRPr lang="en-US">
              <a:solidFill>
                <a:srgbClr val="444444"/>
              </a:solidFill>
            </a:endParaRPr>
          </a:p>
          <a:p>
            <a:r>
              <a:rPr lang="en-US">
                <a:latin typeface="Inter"/>
                <a:ea typeface="Inter"/>
              </a:rPr>
              <a:t>So we got to work</a:t>
            </a:r>
            <a:endParaRPr lang="en-US">
              <a:solidFill>
                <a:srgbClr val="444444"/>
              </a:solidFill>
              <a:latin typeface="Inter"/>
              <a:ea typeface="Inter"/>
            </a:endParaRPr>
          </a:p>
          <a:p>
            <a:endParaRPr lang="en-US">
              <a:ea typeface="Inter" panose="02000503000000020004" pitchFamily="2" charset="0"/>
              <a:cs typeface="Calibri"/>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a:ln>
                  <a:noFill/>
                </a:ln>
                <a:solidFill>
                  <a:prstClr val="black"/>
                </a:solidFill>
                <a:effectLst/>
                <a:uLnTx/>
                <a:uFillTx/>
                <a:latin typeface="Calibri"/>
                <a:ea typeface="+mn-ea"/>
                <a:cs typeface="+mn-cs"/>
              </a:rPr>
              <a:t>‹#›</a:t>
            </a:r>
          </a:p>
        </p:txBody>
      </p:sp>
    </p:spTree>
    <p:extLst>
      <p:ext uri="{BB962C8B-B14F-4D97-AF65-F5344CB8AC3E}">
        <p14:creationId xmlns:p14="http://schemas.microsoft.com/office/powerpoint/2010/main" val="3879628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0B89A-4D4C-22EB-3711-0941A9A7A5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264430-5C0F-B9B9-0F0D-4B72501889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004147-4523-BB19-B89D-788DB482E808}"/>
              </a:ext>
            </a:extLst>
          </p:cNvPr>
          <p:cNvSpPr>
            <a:spLocks noGrp="1"/>
          </p:cNvSpPr>
          <p:nvPr>
            <p:ph type="body" idx="1"/>
          </p:nvPr>
        </p:nvSpPr>
        <p:spPr/>
        <p:txBody>
          <a:bodyPr/>
          <a:lstStyle/>
          <a:p>
            <a:r>
              <a:rPr lang="en-US" dirty="0"/>
              <a:t>Identity stitched Data trusted Activation real-time</a:t>
            </a:r>
          </a:p>
          <a:p>
            <a:endParaRPr lang="en-US" dirty="0"/>
          </a:p>
          <a:p>
            <a:r>
              <a:rPr lang="en-US" dirty="0"/>
              <a:t>This is the journey we went through to make that shift - from campaigns to conversations.</a:t>
            </a:r>
          </a:p>
          <a:p>
            <a:r>
              <a:rPr lang="en-US" dirty="0"/>
              <a:t>This isn’t a simple roadmap. It’s a series of projects, integrations, and decisions that were all happening at the same time as the business continued to move.</a:t>
            </a:r>
          </a:p>
          <a:p>
            <a:r>
              <a:rPr lang="en-US" dirty="0"/>
              <a:t>We didn’t have the luxury of stopping and rebuilding everything from scratch. We had to modernize while continuing to deliver.</a:t>
            </a:r>
          </a:p>
          <a:p>
            <a:r>
              <a:rPr lang="en-US" dirty="0"/>
              <a:t>Along the way, there were key unlock points adding capabilities to our stack. </a:t>
            </a:r>
          </a:p>
          <a:p>
            <a:r>
              <a:rPr lang="en-US" dirty="0"/>
              <a:t>We laid a foundation of unification, bringing together identity, improving data quality, and making that data usable across systems. </a:t>
            </a:r>
          </a:p>
          <a:p>
            <a:r>
              <a:rPr lang="en-US" dirty="0"/>
              <a:t>We added event tracking to our sites, apps, and services to connect behavioral signals and understand the consumer more holistically.</a:t>
            </a:r>
          </a:p>
          <a:p>
            <a:r>
              <a:rPr lang="en-US" dirty="0"/>
              <a:t>Along the way was governance work, connecting campaigns, increasing visibility, and equipping us for real-time action.</a:t>
            </a:r>
          </a:p>
          <a:p>
            <a:r>
              <a:rPr lang="en-US" dirty="0"/>
              <a:t>And finally, activation - where we could act in the moment. Enabling journeys, personalization, and ultimately real-time decisioning that allowed us to show up for pet owners when it mattered.</a:t>
            </a:r>
          </a:p>
          <a:p>
            <a:r>
              <a:rPr lang="en-US" dirty="0"/>
              <a:t>What’s important is that these weren’t clean phases. They overlapped, they evolved, and they were constantly influenced by business needs</a:t>
            </a:r>
          </a:p>
          <a:p>
            <a:r>
              <a:rPr lang="en-US" dirty="0"/>
              <a:t>And that’s where the real story begins - because at each of these points, the business didn’t wait for us to be ready.</a:t>
            </a:r>
          </a:p>
          <a:p>
            <a:endParaRPr lang="en-US" dirty="0"/>
          </a:p>
        </p:txBody>
      </p:sp>
      <p:sp>
        <p:nvSpPr>
          <p:cNvPr id="4" name="Slide Number Placeholder 3">
            <a:extLst>
              <a:ext uri="{FF2B5EF4-FFF2-40B4-BE49-F238E27FC236}">
                <a16:creationId xmlns:a16="http://schemas.microsoft.com/office/drawing/2014/main" id="{26A63424-161C-573E-E730-338324783824}"/>
              </a:ext>
            </a:extLst>
          </p:cNvPr>
          <p:cNvSpPr>
            <a:spLocks noGrp="1"/>
          </p:cNvSpPr>
          <p:nvPr>
            <p:ph type="sldNum" sz="quarter" idx="5"/>
          </p:nvPr>
        </p:nvSpPr>
        <p:spPr/>
        <p:txBody>
          <a:bodyPr/>
          <a:lstStyle/>
          <a:p>
            <a:fld id="{E69CBE7C-FDA1-4623-9AD1-61A56C751E29}" type="slidenum">
              <a:rPr lang="en-US" smtClean="0"/>
              <a:t>8</a:t>
            </a:fld>
            <a:endParaRPr lang="en-US"/>
          </a:p>
        </p:txBody>
      </p:sp>
    </p:spTree>
    <p:extLst>
      <p:ext uri="{BB962C8B-B14F-4D97-AF65-F5344CB8AC3E}">
        <p14:creationId xmlns:p14="http://schemas.microsoft.com/office/powerpoint/2010/main" val="11001558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9EED5-1FE8-FD7B-2800-C16C7BE073F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0521483-FCD7-4BA8-B98B-FFC7FBC7D5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1AEC824-F78D-D8EB-CE58-F046B5A73927}"/>
              </a:ext>
            </a:extLst>
          </p:cNvPr>
          <p:cNvSpPr>
            <a:spLocks noGrp="1"/>
          </p:cNvSpPr>
          <p:nvPr>
            <p:ph type="dt" sz="half" idx="10"/>
          </p:nvPr>
        </p:nvSpPr>
        <p:spPr/>
        <p:txBody>
          <a:bodyPr/>
          <a:lstStyle/>
          <a:p>
            <a:fld id="{E57F5392-B234-4EA3-8EE6-5474DDE8A2F7}" type="datetimeFigureOut">
              <a:rPr lang="en-US" smtClean="0"/>
              <a:t>4/15/2026</a:t>
            </a:fld>
            <a:endParaRPr lang="en-US"/>
          </a:p>
        </p:txBody>
      </p:sp>
      <p:sp>
        <p:nvSpPr>
          <p:cNvPr id="5" name="Footer Placeholder 4">
            <a:extLst>
              <a:ext uri="{FF2B5EF4-FFF2-40B4-BE49-F238E27FC236}">
                <a16:creationId xmlns:a16="http://schemas.microsoft.com/office/drawing/2014/main" id="{D36829F4-B2CA-32AD-9490-E6BBC0CE4D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132CE4-1275-02B4-2748-E7A670DCA2FE}"/>
              </a:ext>
            </a:extLst>
          </p:cNvPr>
          <p:cNvSpPr>
            <a:spLocks noGrp="1"/>
          </p:cNvSpPr>
          <p:nvPr>
            <p:ph type="sldNum" sz="quarter" idx="12"/>
          </p:nvPr>
        </p:nvSpPr>
        <p:spPr/>
        <p:txBody>
          <a:bodyPr/>
          <a:lstStyle/>
          <a:p>
            <a:fld id="{5DE77B3D-F97A-486C-A7B0-7BDEC0B20D10}" type="slidenum">
              <a:rPr lang="en-US" smtClean="0"/>
              <a:t>‹#›</a:t>
            </a:fld>
            <a:endParaRPr lang="en-US"/>
          </a:p>
        </p:txBody>
      </p:sp>
    </p:spTree>
    <p:extLst>
      <p:ext uri="{BB962C8B-B14F-4D97-AF65-F5344CB8AC3E}">
        <p14:creationId xmlns:p14="http://schemas.microsoft.com/office/powerpoint/2010/main" val="24007498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22EE3-394A-DA51-4076-14CC25CE536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D2FF1E8-5A19-4436-BCF1-E260C9AEFAA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5F1FCD-F09A-9229-E1AC-6C1DC1055CC2}"/>
              </a:ext>
            </a:extLst>
          </p:cNvPr>
          <p:cNvSpPr>
            <a:spLocks noGrp="1"/>
          </p:cNvSpPr>
          <p:nvPr>
            <p:ph type="dt" sz="half" idx="10"/>
          </p:nvPr>
        </p:nvSpPr>
        <p:spPr/>
        <p:txBody>
          <a:bodyPr/>
          <a:lstStyle/>
          <a:p>
            <a:fld id="{E57F5392-B234-4EA3-8EE6-5474DDE8A2F7}" type="datetimeFigureOut">
              <a:rPr lang="en-US" smtClean="0"/>
              <a:t>4/15/2026</a:t>
            </a:fld>
            <a:endParaRPr lang="en-US"/>
          </a:p>
        </p:txBody>
      </p:sp>
      <p:sp>
        <p:nvSpPr>
          <p:cNvPr id="5" name="Footer Placeholder 4">
            <a:extLst>
              <a:ext uri="{FF2B5EF4-FFF2-40B4-BE49-F238E27FC236}">
                <a16:creationId xmlns:a16="http://schemas.microsoft.com/office/drawing/2014/main" id="{4DD4955F-3BB4-2EC0-EDC0-6853E3362E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0782A2-2CE8-0CE8-126A-7367976B6D4B}"/>
              </a:ext>
            </a:extLst>
          </p:cNvPr>
          <p:cNvSpPr>
            <a:spLocks noGrp="1"/>
          </p:cNvSpPr>
          <p:nvPr>
            <p:ph type="sldNum" sz="quarter" idx="12"/>
          </p:nvPr>
        </p:nvSpPr>
        <p:spPr/>
        <p:txBody>
          <a:bodyPr/>
          <a:lstStyle/>
          <a:p>
            <a:fld id="{5DE77B3D-F97A-486C-A7B0-7BDEC0B20D10}" type="slidenum">
              <a:rPr lang="en-US" smtClean="0"/>
              <a:t>‹#›</a:t>
            </a:fld>
            <a:endParaRPr lang="en-US"/>
          </a:p>
        </p:txBody>
      </p:sp>
    </p:spTree>
    <p:extLst>
      <p:ext uri="{BB962C8B-B14F-4D97-AF65-F5344CB8AC3E}">
        <p14:creationId xmlns:p14="http://schemas.microsoft.com/office/powerpoint/2010/main" val="10953670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641CEA-382F-8200-2759-8DC895E92A0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9676C4-2787-1211-B63F-67B16B5614E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8B5FD1-FA50-F47C-763B-347AD7FE58C7}"/>
              </a:ext>
            </a:extLst>
          </p:cNvPr>
          <p:cNvSpPr>
            <a:spLocks noGrp="1"/>
          </p:cNvSpPr>
          <p:nvPr>
            <p:ph type="dt" sz="half" idx="10"/>
          </p:nvPr>
        </p:nvSpPr>
        <p:spPr/>
        <p:txBody>
          <a:bodyPr/>
          <a:lstStyle/>
          <a:p>
            <a:fld id="{E57F5392-B234-4EA3-8EE6-5474DDE8A2F7}" type="datetimeFigureOut">
              <a:rPr lang="en-US" smtClean="0"/>
              <a:t>4/15/2026</a:t>
            </a:fld>
            <a:endParaRPr lang="en-US"/>
          </a:p>
        </p:txBody>
      </p:sp>
      <p:sp>
        <p:nvSpPr>
          <p:cNvPr id="5" name="Footer Placeholder 4">
            <a:extLst>
              <a:ext uri="{FF2B5EF4-FFF2-40B4-BE49-F238E27FC236}">
                <a16:creationId xmlns:a16="http://schemas.microsoft.com/office/drawing/2014/main" id="{9199B67D-419D-E426-26BF-F76E6650D8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7E2F37-FE67-CA1F-5ADD-B7A502BC5476}"/>
              </a:ext>
            </a:extLst>
          </p:cNvPr>
          <p:cNvSpPr>
            <a:spLocks noGrp="1"/>
          </p:cNvSpPr>
          <p:nvPr>
            <p:ph type="sldNum" sz="quarter" idx="12"/>
          </p:nvPr>
        </p:nvSpPr>
        <p:spPr/>
        <p:txBody>
          <a:bodyPr/>
          <a:lstStyle/>
          <a:p>
            <a:fld id="{5DE77B3D-F97A-486C-A7B0-7BDEC0B20D10}" type="slidenum">
              <a:rPr lang="en-US" smtClean="0"/>
              <a:t>‹#›</a:t>
            </a:fld>
            <a:endParaRPr lang="en-US"/>
          </a:p>
        </p:txBody>
      </p:sp>
    </p:spTree>
    <p:extLst>
      <p:ext uri="{BB962C8B-B14F-4D97-AF65-F5344CB8AC3E}">
        <p14:creationId xmlns:p14="http://schemas.microsoft.com/office/powerpoint/2010/main" val="10396301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3_Content slide 1 White">
    <p:bg>
      <p:bgPr>
        <a:solidFill>
          <a:schemeClr val="bg1"/>
        </a:solidFill>
        <a:effectLst/>
      </p:bgPr>
    </p:bg>
    <p:spTree>
      <p:nvGrpSpPr>
        <p:cNvPr id="1" name=""/>
        <p:cNvGrpSpPr/>
        <p:nvPr/>
      </p:nvGrpSpPr>
      <p:grpSpPr>
        <a:xfrm>
          <a:off x="0" y="0"/>
          <a:ext cx="0" cy="0"/>
          <a:chOff x="0" y="0"/>
          <a:chExt cx="0" cy="0"/>
        </a:xfrm>
      </p:grpSpPr>
      <p:sp>
        <p:nvSpPr>
          <p:cNvPr id="4" name="Title Placeholder 1">
            <a:extLst>
              <a:ext uri="{FF2B5EF4-FFF2-40B4-BE49-F238E27FC236}">
                <a16:creationId xmlns:a16="http://schemas.microsoft.com/office/drawing/2014/main" id="{BBB34B9B-82F4-01A2-C185-2B9A1E900D44}"/>
              </a:ext>
            </a:extLst>
          </p:cNvPr>
          <p:cNvSpPr>
            <a:spLocks noGrp="1"/>
          </p:cNvSpPr>
          <p:nvPr>
            <p:ph type="title"/>
          </p:nvPr>
        </p:nvSpPr>
        <p:spPr>
          <a:xfrm>
            <a:off x="417600" y="334800"/>
            <a:ext cx="11355262" cy="681200"/>
          </a:xfrm>
          <a:prstGeom prst="rect">
            <a:avLst/>
          </a:prstGeom>
        </p:spPr>
        <p:txBody>
          <a:bodyPr vert="horz" wrap="square" lIns="50400" tIns="50400" rIns="50400" bIns="50400" rtlCol="0" anchor="t">
            <a:noAutofit/>
          </a:bodyPr>
          <a:lstStyle/>
          <a:p>
            <a:r>
              <a:rPr lang="en-US"/>
              <a:t>Click to edit Master title style</a:t>
            </a:r>
            <a:endParaRPr lang="en-GB"/>
          </a:p>
        </p:txBody>
      </p:sp>
      <p:pic>
        <p:nvPicPr>
          <p:cNvPr id="2" name="Picture 1" descr="A black background with a black square&#10;&#10;Description automatically generated with medium confidence">
            <a:extLst>
              <a:ext uri="{FF2B5EF4-FFF2-40B4-BE49-F238E27FC236}">
                <a16:creationId xmlns:a16="http://schemas.microsoft.com/office/drawing/2014/main" id="{C4DE4A35-2AA5-DC6E-F98B-5007F6F6876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7988" y="6387581"/>
            <a:ext cx="604478" cy="216000"/>
          </a:xfrm>
          <a:prstGeom prst="rect">
            <a:avLst/>
          </a:prstGeom>
        </p:spPr>
      </p:pic>
      <p:sp>
        <p:nvSpPr>
          <p:cNvPr id="3" name="Content Placeholder 4">
            <a:extLst>
              <a:ext uri="{FF2B5EF4-FFF2-40B4-BE49-F238E27FC236}">
                <a16:creationId xmlns:a16="http://schemas.microsoft.com/office/drawing/2014/main" id="{95A3DDFB-CC73-5405-B386-0987223ADD71}"/>
              </a:ext>
            </a:extLst>
          </p:cNvPr>
          <p:cNvSpPr>
            <a:spLocks noGrp="1"/>
          </p:cNvSpPr>
          <p:nvPr>
            <p:ph sz="quarter" idx="11" hasCustomPrompt="1"/>
          </p:nvPr>
        </p:nvSpPr>
        <p:spPr>
          <a:xfrm>
            <a:off x="428626" y="1531976"/>
            <a:ext cx="11355387" cy="4534287"/>
          </a:xfrm>
        </p:spPr>
        <p:txBody>
          <a:bodyPr/>
          <a:lstStyle>
            <a:lvl1pPr>
              <a:defRPr/>
            </a:lvl1pPr>
          </a:lstStyle>
          <a:p>
            <a:pPr lvl="0"/>
            <a:r>
              <a:rPr lang="en-US"/>
              <a:t>Click to write copy</a:t>
            </a:r>
            <a:endParaRPr lang="da-DK"/>
          </a:p>
        </p:txBody>
      </p:sp>
      <p:pic>
        <p:nvPicPr>
          <p:cNvPr id="5" name="Picture 4" descr="A black background with a black square&#10;&#10;Description automatically generated with medium confidence">
            <a:extLst>
              <a:ext uri="{FF2B5EF4-FFF2-40B4-BE49-F238E27FC236}">
                <a16:creationId xmlns:a16="http://schemas.microsoft.com/office/drawing/2014/main" id="{D67AC788-9EFB-3177-67F6-FBE27BD777D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07988" y="6387581"/>
            <a:ext cx="604478" cy="216000"/>
          </a:xfrm>
          <a:prstGeom prst="rect">
            <a:avLst/>
          </a:prstGeom>
        </p:spPr>
      </p:pic>
    </p:spTree>
    <p:extLst>
      <p:ext uri="{BB962C8B-B14F-4D97-AF65-F5344CB8AC3E}">
        <p14:creationId xmlns:p14="http://schemas.microsoft.com/office/powerpoint/2010/main" val="2043060810"/>
      </p:ext>
    </p:extLst>
  </p:cSld>
  <p:clrMapOvr>
    <a:masterClrMapping/>
  </p:clrMapOvr>
  <p:transition spd="med"/>
  <p:extLst>
    <p:ext uri="{DCECCB84-F9BA-43D5-87BE-67443E8EF086}">
      <p15:sldGuideLst xmlns:p15="http://schemas.microsoft.com/office/powerpoint/2012/main">
        <p15:guide id="2" pos="3840">
          <p15:clr>
            <a:srgbClr val="FBAE40"/>
          </p15:clr>
        </p15:guide>
        <p15:guide id="3" orient="horz" pos="415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67_Custom Layout">
    <p:bg>
      <p:bgPr>
        <a:solidFill>
          <a:schemeClr val="bg1"/>
        </a:solid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FAF1394F-C085-364A-A89F-1436F5367BB3}"/>
              </a:ext>
            </a:extLst>
          </p:cNvPr>
          <p:cNvSpPr/>
          <p:nvPr userDrawn="1"/>
        </p:nvSpPr>
        <p:spPr>
          <a:xfrm>
            <a:off x="2197987" y="0"/>
            <a:ext cx="9994695" cy="6858000"/>
          </a:xfrm>
          <a:custGeom>
            <a:avLst/>
            <a:gdLst>
              <a:gd name="connsiteX0" fmla="*/ 10014857 w 10025743"/>
              <a:gd name="connsiteY0" fmla="*/ 0 h 6879772"/>
              <a:gd name="connsiteX1" fmla="*/ 6618514 w 10025743"/>
              <a:gd name="connsiteY1" fmla="*/ 10886 h 6879772"/>
              <a:gd name="connsiteX2" fmla="*/ 0 w 10025743"/>
              <a:gd name="connsiteY2" fmla="*/ 1186543 h 6879772"/>
              <a:gd name="connsiteX3" fmla="*/ 838200 w 10025743"/>
              <a:gd name="connsiteY3" fmla="*/ 5769429 h 6879772"/>
              <a:gd name="connsiteX4" fmla="*/ 7598228 w 10025743"/>
              <a:gd name="connsiteY4" fmla="*/ 4593772 h 6879772"/>
              <a:gd name="connsiteX5" fmla="*/ 7990114 w 10025743"/>
              <a:gd name="connsiteY5" fmla="*/ 6879772 h 6879772"/>
              <a:gd name="connsiteX6" fmla="*/ 10025743 w 10025743"/>
              <a:gd name="connsiteY6" fmla="*/ 6868886 h 6879772"/>
              <a:gd name="connsiteX7" fmla="*/ 10014857 w 10025743"/>
              <a:gd name="connsiteY7" fmla="*/ 0 h 6879772"/>
              <a:gd name="connsiteX0" fmla="*/ 10025328 w 10026425"/>
              <a:gd name="connsiteY0" fmla="*/ 0 h 6879772"/>
              <a:gd name="connsiteX1" fmla="*/ 6618514 w 10026425"/>
              <a:gd name="connsiteY1" fmla="*/ 10886 h 6879772"/>
              <a:gd name="connsiteX2" fmla="*/ 0 w 10026425"/>
              <a:gd name="connsiteY2" fmla="*/ 1186543 h 6879772"/>
              <a:gd name="connsiteX3" fmla="*/ 838200 w 10026425"/>
              <a:gd name="connsiteY3" fmla="*/ 5769429 h 6879772"/>
              <a:gd name="connsiteX4" fmla="*/ 7598228 w 10026425"/>
              <a:gd name="connsiteY4" fmla="*/ 4593772 h 6879772"/>
              <a:gd name="connsiteX5" fmla="*/ 7990114 w 10026425"/>
              <a:gd name="connsiteY5" fmla="*/ 6879772 h 6879772"/>
              <a:gd name="connsiteX6" fmla="*/ 10025743 w 10026425"/>
              <a:gd name="connsiteY6" fmla="*/ 6868886 h 6879772"/>
              <a:gd name="connsiteX7" fmla="*/ 10025328 w 10026425"/>
              <a:gd name="connsiteY7" fmla="*/ 0 h 6879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26425" h="6879772">
                <a:moveTo>
                  <a:pt x="10025328" y="0"/>
                </a:moveTo>
                <a:lnTo>
                  <a:pt x="6618514" y="10886"/>
                </a:lnTo>
                <a:lnTo>
                  <a:pt x="0" y="1186543"/>
                </a:lnTo>
                <a:lnTo>
                  <a:pt x="838200" y="5769429"/>
                </a:lnTo>
                <a:lnTo>
                  <a:pt x="7598228" y="4593772"/>
                </a:lnTo>
                <a:lnTo>
                  <a:pt x="7990114" y="6879772"/>
                </a:lnTo>
                <a:lnTo>
                  <a:pt x="10025743" y="6868886"/>
                </a:lnTo>
                <a:cubicBezTo>
                  <a:pt x="10022114" y="4593772"/>
                  <a:pt x="10028957" y="2318657"/>
                  <a:pt x="10025328" y="0"/>
                </a:cubicBezTo>
                <a:close/>
              </a:path>
            </a:pathLst>
          </a:cu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a:solidFill>
                <a:schemeClr val="tx1"/>
              </a:solidFill>
              <a:latin typeface="Inter" panose="02000503000000020004" pitchFamily="2" charset="0"/>
            </a:endParaRPr>
          </a:p>
        </p:txBody>
      </p:sp>
      <p:sp>
        <p:nvSpPr>
          <p:cNvPr id="2" name="Slide Number Placeholder 1">
            <a:extLst>
              <a:ext uri="{FF2B5EF4-FFF2-40B4-BE49-F238E27FC236}">
                <a16:creationId xmlns:a16="http://schemas.microsoft.com/office/drawing/2014/main" id="{FA19799D-A96C-2249-A72E-BBCFA275C013}"/>
              </a:ext>
            </a:extLst>
          </p:cNvPr>
          <p:cNvSpPr>
            <a:spLocks noGrp="1"/>
          </p:cNvSpPr>
          <p:nvPr>
            <p:ph type="sldNum" sz="quarter" idx="12"/>
          </p:nvPr>
        </p:nvSpPr>
        <p:spPr/>
        <p:txBody>
          <a:bodyPr/>
          <a:lstStyle>
            <a:lvl1pPr>
              <a:defRPr b="0" i="0">
                <a:solidFill>
                  <a:schemeClr val="tx1"/>
                </a:solidFill>
              </a:defRPr>
            </a:lvl1pPr>
          </a:lstStyle>
          <a:p>
            <a:fld id="{D1724E2B-7E18-A14F-A606-B068966F0D12}" type="slidenum">
              <a:rPr lang="en-US" smtClean="0"/>
              <a:pPr/>
              <a:t>‹#›</a:t>
            </a:fld>
            <a:endParaRPr lang="en-US"/>
          </a:p>
        </p:txBody>
      </p:sp>
      <p:pic>
        <p:nvPicPr>
          <p:cNvPr id="5" name="Picture 4">
            <a:extLst>
              <a:ext uri="{FF2B5EF4-FFF2-40B4-BE49-F238E27FC236}">
                <a16:creationId xmlns:a16="http://schemas.microsoft.com/office/drawing/2014/main" id="{A47AA9D7-1537-234C-AAA6-3BF9FF802A95}"/>
              </a:ext>
            </a:extLst>
          </p:cNvPr>
          <p:cNvPicPr>
            <a:picLocks noChangeAspect="1"/>
          </p:cNvPicPr>
          <p:nvPr userDrawn="1"/>
        </p:nvPicPr>
        <p:blipFill>
          <a:blip r:embed="rId2"/>
          <a:srcRect/>
          <a:stretch/>
        </p:blipFill>
        <p:spPr>
          <a:xfrm>
            <a:off x="420688" y="6262167"/>
            <a:ext cx="848006" cy="292621"/>
          </a:xfrm>
          <a:prstGeom prst="rect">
            <a:avLst/>
          </a:prstGeom>
        </p:spPr>
      </p:pic>
    </p:spTree>
    <p:extLst>
      <p:ext uri="{BB962C8B-B14F-4D97-AF65-F5344CB8AC3E}">
        <p14:creationId xmlns:p14="http://schemas.microsoft.com/office/powerpoint/2010/main" val="3476600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A3EB1-BF24-49E3-9839-B4602648F303}"/>
              </a:ext>
            </a:extLst>
          </p:cNvPr>
          <p:cNvSpPr>
            <a:spLocks noGrp="1"/>
          </p:cNvSpPr>
          <p:nvPr>
            <p:ph type="title"/>
          </p:nvPr>
        </p:nvSpPr>
        <p:spPr>
          <a:xfrm>
            <a:off x="300318" y="367880"/>
            <a:ext cx="11685494" cy="662782"/>
          </a:xfrm>
          <a:prstGeom prst="rect">
            <a:avLst/>
          </a:prstGeom>
        </p:spPr>
        <p:txBody>
          <a:bodyPr anchor="ctr"/>
          <a:lstStyle>
            <a:lvl1pPr>
              <a:defRPr sz="2800" b="0" i="0">
                <a:solidFill>
                  <a:srgbClr val="FF0000"/>
                </a:solidFill>
                <a:latin typeface="Inter" panose="02000503000000020004" pitchFamily="2" charset="0"/>
              </a:defRPr>
            </a:lvl1pPr>
          </a:lstStyle>
          <a:p>
            <a:r>
              <a:rPr lang="en-US"/>
              <a:t>Click to edit Master title style</a:t>
            </a:r>
          </a:p>
        </p:txBody>
      </p:sp>
    </p:spTree>
    <p:extLst>
      <p:ext uri="{BB962C8B-B14F-4D97-AF65-F5344CB8AC3E}">
        <p14:creationId xmlns:p14="http://schemas.microsoft.com/office/powerpoint/2010/main" val="3399094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23FDE-2E25-05CE-DCD1-58CDAA9FD2D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7EDB68-3304-D000-99A8-2C9E380BEB4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AB8B1-35D4-25B7-8648-CACF048698A5}"/>
              </a:ext>
            </a:extLst>
          </p:cNvPr>
          <p:cNvSpPr>
            <a:spLocks noGrp="1"/>
          </p:cNvSpPr>
          <p:nvPr>
            <p:ph type="dt" sz="half" idx="10"/>
          </p:nvPr>
        </p:nvSpPr>
        <p:spPr/>
        <p:txBody>
          <a:bodyPr/>
          <a:lstStyle/>
          <a:p>
            <a:fld id="{E57F5392-B234-4EA3-8EE6-5474DDE8A2F7}" type="datetimeFigureOut">
              <a:rPr lang="en-US" smtClean="0"/>
              <a:t>4/15/2026</a:t>
            </a:fld>
            <a:endParaRPr lang="en-US"/>
          </a:p>
        </p:txBody>
      </p:sp>
      <p:sp>
        <p:nvSpPr>
          <p:cNvPr id="5" name="Footer Placeholder 4">
            <a:extLst>
              <a:ext uri="{FF2B5EF4-FFF2-40B4-BE49-F238E27FC236}">
                <a16:creationId xmlns:a16="http://schemas.microsoft.com/office/drawing/2014/main" id="{AD40131B-9CB1-C60C-1531-E37F2A4643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373E83-55FF-A971-DCC5-84AFB667D297}"/>
              </a:ext>
            </a:extLst>
          </p:cNvPr>
          <p:cNvSpPr>
            <a:spLocks noGrp="1"/>
          </p:cNvSpPr>
          <p:nvPr>
            <p:ph type="sldNum" sz="quarter" idx="12"/>
          </p:nvPr>
        </p:nvSpPr>
        <p:spPr/>
        <p:txBody>
          <a:bodyPr/>
          <a:lstStyle/>
          <a:p>
            <a:fld id="{5DE77B3D-F97A-486C-A7B0-7BDEC0B20D10}" type="slidenum">
              <a:rPr lang="en-US" smtClean="0"/>
              <a:t>‹#›</a:t>
            </a:fld>
            <a:endParaRPr lang="en-US"/>
          </a:p>
        </p:txBody>
      </p:sp>
    </p:spTree>
    <p:extLst>
      <p:ext uri="{BB962C8B-B14F-4D97-AF65-F5344CB8AC3E}">
        <p14:creationId xmlns:p14="http://schemas.microsoft.com/office/powerpoint/2010/main" val="27113918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48C96-763D-1B0E-2536-0402CCCE3A8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BF15506-3366-1508-456F-5E492B288D8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7E29BB1-CB97-4D00-3BDA-1ADD2A6FFFD6}"/>
              </a:ext>
            </a:extLst>
          </p:cNvPr>
          <p:cNvSpPr>
            <a:spLocks noGrp="1"/>
          </p:cNvSpPr>
          <p:nvPr>
            <p:ph type="dt" sz="half" idx="10"/>
          </p:nvPr>
        </p:nvSpPr>
        <p:spPr/>
        <p:txBody>
          <a:bodyPr/>
          <a:lstStyle/>
          <a:p>
            <a:fld id="{E57F5392-B234-4EA3-8EE6-5474DDE8A2F7}" type="datetimeFigureOut">
              <a:rPr lang="en-US" smtClean="0"/>
              <a:t>4/15/2026</a:t>
            </a:fld>
            <a:endParaRPr lang="en-US"/>
          </a:p>
        </p:txBody>
      </p:sp>
      <p:sp>
        <p:nvSpPr>
          <p:cNvPr id="5" name="Footer Placeholder 4">
            <a:extLst>
              <a:ext uri="{FF2B5EF4-FFF2-40B4-BE49-F238E27FC236}">
                <a16:creationId xmlns:a16="http://schemas.microsoft.com/office/drawing/2014/main" id="{9F5737D5-9698-E246-0722-5B0303285A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48A390-825A-5BA4-E3C9-E3CEE85EC295}"/>
              </a:ext>
            </a:extLst>
          </p:cNvPr>
          <p:cNvSpPr>
            <a:spLocks noGrp="1"/>
          </p:cNvSpPr>
          <p:nvPr>
            <p:ph type="sldNum" sz="quarter" idx="12"/>
          </p:nvPr>
        </p:nvSpPr>
        <p:spPr/>
        <p:txBody>
          <a:bodyPr/>
          <a:lstStyle/>
          <a:p>
            <a:fld id="{5DE77B3D-F97A-486C-A7B0-7BDEC0B20D10}" type="slidenum">
              <a:rPr lang="en-US" smtClean="0"/>
              <a:t>‹#›</a:t>
            </a:fld>
            <a:endParaRPr lang="en-US"/>
          </a:p>
        </p:txBody>
      </p:sp>
    </p:spTree>
    <p:extLst>
      <p:ext uri="{BB962C8B-B14F-4D97-AF65-F5344CB8AC3E}">
        <p14:creationId xmlns:p14="http://schemas.microsoft.com/office/powerpoint/2010/main" val="35092516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FDB09-72B8-2880-5B7A-C886BB99F75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657C382-7465-84DC-B522-64AF16E29D7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F57459-6A59-2FEE-B817-E017363D9C7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7198D7F-1513-1B7D-DD86-140B993A70DA}"/>
              </a:ext>
            </a:extLst>
          </p:cNvPr>
          <p:cNvSpPr>
            <a:spLocks noGrp="1"/>
          </p:cNvSpPr>
          <p:nvPr>
            <p:ph type="dt" sz="half" idx="10"/>
          </p:nvPr>
        </p:nvSpPr>
        <p:spPr/>
        <p:txBody>
          <a:bodyPr/>
          <a:lstStyle/>
          <a:p>
            <a:fld id="{E57F5392-B234-4EA3-8EE6-5474DDE8A2F7}" type="datetimeFigureOut">
              <a:rPr lang="en-US" smtClean="0"/>
              <a:t>4/15/2026</a:t>
            </a:fld>
            <a:endParaRPr lang="en-US"/>
          </a:p>
        </p:txBody>
      </p:sp>
      <p:sp>
        <p:nvSpPr>
          <p:cNvPr id="6" name="Footer Placeholder 5">
            <a:extLst>
              <a:ext uri="{FF2B5EF4-FFF2-40B4-BE49-F238E27FC236}">
                <a16:creationId xmlns:a16="http://schemas.microsoft.com/office/drawing/2014/main" id="{3426C5EC-52BC-0A0D-9F95-0DA4D3661AF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DFAA8A-7165-31E1-61AB-92D120462838}"/>
              </a:ext>
            </a:extLst>
          </p:cNvPr>
          <p:cNvSpPr>
            <a:spLocks noGrp="1"/>
          </p:cNvSpPr>
          <p:nvPr>
            <p:ph type="sldNum" sz="quarter" idx="12"/>
          </p:nvPr>
        </p:nvSpPr>
        <p:spPr/>
        <p:txBody>
          <a:bodyPr/>
          <a:lstStyle/>
          <a:p>
            <a:fld id="{5DE77B3D-F97A-486C-A7B0-7BDEC0B20D10}" type="slidenum">
              <a:rPr lang="en-US" smtClean="0"/>
              <a:t>‹#›</a:t>
            </a:fld>
            <a:endParaRPr lang="en-US"/>
          </a:p>
        </p:txBody>
      </p:sp>
    </p:spTree>
    <p:extLst>
      <p:ext uri="{BB962C8B-B14F-4D97-AF65-F5344CB8AC3E}">
        <p14:creationId xmlns:p14="http://schemas.microsoft.com/office/powerpoint/2010/main" val="833321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2DF57-5BB8-7E52-BEEB-CE595CAD21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02CE4FF-CF3F-1ECD-F4DA-E244313E7C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F3E32E1-DE44-1D7A-8996-28471702E52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93EEECE-5CEF-23EC-9259-336DDF83DD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AD9DDF-A09E-8532-FD42-DFCA7DC1A2A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F611190-EF5A-0500-9C0F-FC2DA27ADEE6}"/>
              </a:ext>
            </a:extLst>
          </p:cNvPr>
          <p:cNvSpPr>
            <a:spLocks noGrp="1"/>
          </p:cNvSpPr>
          <p:nvPr>
            <p:ph type="dt" sz="half" idx="10"/>
          </p:nvPr>
        </p:nvSpPr>
        <p:spPr/>
        <p:txBody>
          <a:bodyPr/>
          <a:lstStyle/>
          <a:p>
            <a:fld id="{E57F5392-B234-4EA3-8EE6-5474DDE8A2F7}" type="datetimeFigureOut">
              <a:rPr lang="en-US" smtClean="0"/>
              <a:t>4/15/2026</a:t>
            </a:fld>
            <a:endParaRPr lang="en-US"/>
          </a:p>
        </p:txBody>
      </p:sp>
      <p:sp>
        <p:nvSpPr>
          <p:cNvPr id="8" name="Footer Placeholder 7">
            <a:extLst>
              <a:ext uri="{FF2B5EF4-FFF2-40B4-BE49-F238E27FC236}">
                <a16:creationId xmlns:a16="http://schemas.microsoft.com/office/drawing/2014/main" id="{25C1763B-6212-55FA-661C-287F6A011E7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4F6E20B-BE17-B9BF-4268-5CDFA350994F}"/>
              </a:ext>
            </a:extLst>
          </p:cNvPr>
          <p:cNvSpPr>
            <a:spLocks noGrp="1"/>
          </p:cNvSpPr>
          <p:nvPr>
            <p:ph type="sldNum" sz="quarter" idx="12"/>
          </p:nvPr>
        </p:nvSpPr>
        <p:spPr/>
        <p:txBody>
          <a:bodyPr/>
          <a:lstStyle/>
          <a:p>
            <a:fld id="{5DE77B3D-F97A-486C-A7B0-7BDEC0B20D10}" type="slidenum">
              <a:rPr lang="en-US" smtClean="0"/>
              <a:t>‹#›</a:t>
            </a:fld>
            <a:endParaRPr lang="en-US"/>
          </a:p>
        </p:txBody>
      </p:sp>
    </p:spTree>
    <p:extLst>
      <p:ext uri="{BB962C8B-B14F-4D97-AF65-F5344CB8AC3E}">
        <p14:creationId xmlns:p14="http://schemas.microsoft.com/office/powerpoint/2010/main" val="30174692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26A4C-99E9-4344-83D4-EABA0D229B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79AF44B-8052-E7E8-5E8C-CA693546F4FE}"/>
              </a:ext>
            </a:extLst>
          </p:cNvPr>
          <p:cNvSpPr>
            <a:spLocks noGrp="1"/>
          </p:cNvSpPr>
          <p:nvPr>
            <p:ph type="dt" sz="half" idx="10"/>
          </p:nvPr>
        </p:nvSpPr>
        <p:spPr/>
        <p:txBody>
          <a:bodyPr/>
          <a:lstStyle/>
          <a:p>
            <a:fld id="{E57F5392-B234-4EA3-8EE6-5474DDE8A2F7}" type="datetimeFigureOut">
              <a:rPr lang="en-US" smtClean="0"/>
              <a:t>4/15/2026</a:t>
            </a:fld>
            <a:endParaRPr lang="en-US"/>
          </a:p>
        </p:txBody>
      </p:sp>
      <p:sp>
        <p:nvSpPr>
          <p:cNvPr id="4" name="Footer Placeholder 3">
            <a:extLst>
              <a:ext uri="{FF2B5EF4-FFF2-40B4-BE49-F238E27FC236}">
                <a16:creationId xmlns:a16="http://schemas.microsoft.com/office/drawing/2014/main" id="{E5B4E548-D1EF-F73E-B643-F7F05A2CC6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1914FA9-2AB2-336E-4E89-01E861D852A9}"/>
              </a:ext>
            </a:extLst>
          </p:cNvPr>
          <p:cNvSpPr>
            <a:spLocks noGrp="1"/>
          </p:cNvSpPr>
          <p:nvPr>
            <p:ph type="sldNum" sz="quarter" idx="12"/>
          </p:nvPr>
        </p:nvSpPr>
        <p:spPr/>
        <p:txBody>
          <a:bodyPr/>
          <a:lstStyle/>
          <a:p>
            <a:fld id="{5DE77B3D-F97A-486C-A7B0-7BDEC0B20D10}" type="slidenum">
              <a:rPr lang="en-US" smtClean="0"/>
              <a:t>‹#›</a:t>
            </a:fld>
            <a:endParaRPr lang="en-US"/>
          </a:p>
        </p:txBody>
      </p:sp>
    </p:spTree>
    <p:extLst>
      <p:ext uri="{BB962C8B-B14F-4D97-AF65-F5344CB8AC3E}">
        <p14:creationId xmlns:p14="http://schemas.microsoft.com/office/powerpoint/2010/main" val="4154719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031D43-6953-1473-8333-9DE7E49FD9F1}"/>
              </a:ext>
            </a:extLst>
          </p:cNvPr>
          <p:cNvSpPr>
            <a:spLocks noGrp="1"/>
          </p:cNvSpPr>
          <p:nvPr>
            <p:ph type="dt" sz="half" idx="10"/>
          </p:nvPr>
        </p:nvSpPr>
        <p:spPr/>
        <p:txBody>
          <a:bodyPr/>
          <a:lstStyle/>
          <a:p>
            <a:fld id="{E57F5392-B234-4EA3-8EE6-5474DDE8A2F7}" type="datetimeFigureOut">
              <a:rPr lang="en-US" smtClean="0"/>
              <a:t>4/15/2026</a:t>
            </a:fld>
            <a:endParaRPr lang="en-US"/>
          </a:p>
        </p:txBody>
      </p:sp>
      <p:sp>
        <p:nvSpPr>
          <p:cNvPr id="3" name="Footer Placeholder 2">
            <a:extLst>
              <a:ext uri="{FF2B5EF4-FFF2-40B4-BE49-F238E27FC236}">
                <a16:creationId xmlns:a16="http://schemas.microsoft.com/office/drawing/2014/main" id="{E52927B5-8C53-5983-148D-1DCB82BFFDC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A888DB9-55B1-A643-F154-B6F0C62DCCDD}"/>
              </a:ext>
            </a:extLst>
          </p:cNvPr>
          <p:cNvSpPr>
            <a:spLocks noGrp="1"/>
          </p:cNvSpPr>
          <p:nvPr>
            <p:ph type="sldNum" sz="quarter" idx="12"/>
          </p:nvPr>
        </p:nvSpPr>
        <p:spPr/>
        <p:txBody>
          <a:bodyPr/>
          <a:lstStyle/>
          <a:p>
            <a:fld id="{5DE77B3D-F97A-486C-A7B0-7BDEC0B20D10}" type="slidenum">
              <a:rPr lang="en-US" smtClean="0"/>
              <a:t>‹#›</a:t>
            </a:fld>
            <a:endParaRPr lang="en-US"/>
          </a:p>
        </p:txBody>
      </p:sp>
    </p:spTree>
    <p:extLst>
      <p:ext uri="{BB962C8B-B14F-4D97-AF65-F5344CB8AC3E}">
        <p14:creationId xmlns:p14="http://schemas.microsoft.com/office/powerpoint/2010/main" val="217763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F626E-2278-EF3C-9B65-4EFB41EC47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7085F38-32C8-C1E6-86D1-7F36DFD400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64DF3E2-F857-3FF1-F75C-001558E30D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F3634A-1644-4637-EB3F-D4DD5349F16E}"/>
              </a:ext>
            </a:extLst>
          </p:cNvPr>
          <p:cNvSpPr>
            <a:spLocks noGrp="1"/>
          </p:cNvSpPr>
          <p:nvPr>
            <p:ph type="dt" sz="half" idx="10"/>
          </p:nvPr>
        </p:nvSpPr>
        <p:spPr/>
        <p:txBody>
          <a:bodyPr/>
          <a:lstStyle/>
          <a:p>
            <a:fld id="{E57F5392-B234-4EA3-8EE6-5474DDE8A2F7}" type="datetimeFigureOut">
              <a:rPr lang="en-US" smtClean="0"/>
              <a:t>4/15/2026</a:t>
            </a:fld>
            <a:endParaRPr lang="en-US"/>
          </a:p>
        </p:txBody>
      </p:sp>
      <p:sp>
        <p:nvSpPr>
          <p:cNvPr id="6" name="Footer Placeholder 5">
            <a:extLst>
              <a:ext uri="{FF2B5EF4-FFF2-40B4-BE49-F238E27FC236}">
                <a16:creationId xmlns:a16="http://schemas.microsoft.com/office/drawing/2014/main" id="{D1D647B7-6046-B9B7-1685-D75029A12E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5F815F-21EB-491D-628C-7FAA02535879}"/>
              </a:ext>
            </a:extLst>
          </p:cNvPr>
          <p:cNvSpPr>
            <a:spLocks noGrp="1"/>
          </p:cNvSpPr>
          <p:nvPr>
            <p:ph type="sldNum" sz="quarter" idx="12"/>
          </p:nvPr>
        </p:nvSpPr>
        <p:spPr/>
        <p:txBody>
          <a:bodyPr/>
          <a:lstStyle/>
          <a:p>
            <a:fld id="{5DE77B3D-F97A-486C-A7B0-7BDEC0B20D10}" type="slidenum">
              <a:rPr lang="en-US" smtClean="0"/>
              <a:t>‹#›</a:t>
            </a:fld>
            <a:endParaRPr lang="en-US"/>
          </a:p>
        </p:txBody>
      </p:sp>
    </p:spTree>
    <p:extLst>
      <p:ext uri="{BB962C8B-B14F-4D97-AF65-F5344CB8AC3E}">
        <p14:creationId xmlns:p14="http://schemas.microsoft.com/office/powerpoint/2010/main" val="7800380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9504A-26CD-892E-E39E-DE5E3B435D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B74F008-A896-D43D-7FA9-40FBD472C9F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3EE73A3-EA7E-0C16-E0E2-A8BD491409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10F04AC-7274-672D-D4B7-11775DD3C8E7}"/>
              </a:ext>
            </a:extLst>
          </p:cNvPr>
          <p:cNvSpPr>
            <a:spLocks noGrp="1"/>
          </p:cNvSpPr>
          <p:nvPr>
            <p:ph type="dt" sz="half" idx="10"/>
          </p:nvPr>
        </p:nvSpPr>
        <p:spPr/>
        <p:txBody>
          <a:bodyPr/>
          <a:lstStyle/>
          <a:p>
            <a:fld id="{E57F5392-B234-4EA3-8EE6-5474DDE8A2F7}" type="datetimeFigureOut">
              <a:rPr lang="en-US" smtClean="0"/>
              <a:t>4/15/2026</a:t>
            </a:fld>
            <a:endParaRPr lang="en-US"/>
          </a:p>
        </p:txBody>
      </p:sp>
      <p:sp>
        <p:nvSpPr>
          <p:cNvPr id="6" name="Footer Placeholder 5">
            <a:extLst>
              <a:ext uri="{FF2B5EF4-FFF2-40B4-BE49-F238E27FC236}">
                <a16:creationId xmlns:a16="http://schemas.microsoft.com/office/drawing/2014/main" id="{18B80BDC-64CC-C1AF-88BC-CDDBDFFA8C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E78581B-198A-8E09-6D17-EC0A1EB1AC47}"/>
              </a:ext>
            </a:extLst>
          </p:cNvPr>
          <p:cNvSpPr>
            <a:spLocks noGrp="1"/>
          </p:cNvSpPr>
          <p:nvPr>
            <p:ph type="sldNum" sz="quarter" idx="12"/>
          </p:nvPr>
        </p:nvSpPr>
        <p:spPr/>
        <p:txBody>
          <a:bodyPr/>
          <a:lstStyle/>
          <a:p>
            <a:fld id="{5DE77B3D-F97A-486C-A7B0-7BDEC0B20D10}" type="slidenum">
              <a:rPr lang="en-US" smtClean="0"/>
              <a:t>‹#›</a:t>
            </a:fld>
            <a:endParaRPr lang="en-US"/>
          </a:p>
        </p:txBody>
      </p:sp>
    </p:spTree>
    <p:extLst>
      <p:ext uri="{BB962C8B-B14F-4D97-AF65-F5344CB8AC3E}">
        <p14:creationId xmlns:p14="http://schemas.microsoft.com/office/powerpoint/2010/main" val="24007972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519300-7194-BB91-ABBD-CDE020F13D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224465A-B73B-B08D-AFEF-E663828941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3902EA-2F8C-51A3-B296-2E21E70ACCD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82000"/>
                  </a:schemeClr>
                </a:solidFill>
                <a:latin typeface="Inter" panose="02000503000000020004" pitchFamily="2" charset="0"/>
              </a:defRPr>
            </a:lvl1pPr>
          </a:lstStyle>
          <a:p>
            <a:fld id="{E57F5392-B234-4EA3-8EE6-5474DDE8A2F7}" type="datetimeFigureOut">
              <a:rPr lang="en-US" smtClean="0"/>
              <a:pPr/>
              <a:t>4/15/2026</a:t>
            </a:fld>
            <a:endParaRPr lang="en-US"/>
          </a:p>
        </p:txBody>
      </p:sp>
      <p:sp>
        <p:nvSpPr>
          <p:cNvPr id="5" name="Footer Placeholder 4">
            <a:extLst>
              <a:ext uri="{FF2B5EF4-FFF2-40B4-BE49-F238E27FC236}">
                <a16:creationId xmlns:a16="http://schemas.microsoft.com/office/drawing/2014/main" id="{E737D5E4-5252-6A11-D41F-7FD82BFB0B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82000"/>
                  </a:schemeClr>
                </a:solidFill>
                <a:latin typeface="Inter" panose="02000503000000020004" pitchFamily="2" charset="0"/>
              </a:defRPr>
            </a:lvl1pPr>
          </a:lstStyle>
          <a:p>
            <a:endParaRPr lang="en-US"/>
          </a:p>
        </p:txBody>
      </p:sp>
      <p:sp>
        <p:nvSpPr>
          <p:cNvPr id="6" name="Slide Number Placeholder 5">
            <a:extLst>
              <a:ext uri="{FF2B5EF4-FFF2-40B4-BE49-F238E27FC236}">
                <a16:creationId xmlns:a16="http://schemas.microsoft.com/office/drawing/2014/main" id="{33E146EB-D2E5-C353-5A02-CC649B3609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82000"/>
                  </a:schemeClr>
                </a:solidFill>
                <a:latin typeface="Inter" panose="02000503000000020004" pitchFamily="2" charset="0"/>
              </a:defRPr>
            </a:lvl1pPr>
          </a:lstStyle>
          <a:p>
            <a:fld id="{5DE77B3D-F97A-486C-A7B0-7BDEC0B20D10}" type="slidenum">
              <a:rPr lang="en-US" smtClean="0"/>
              <a:pPr/>
              <a:t>‹#›</a:t>
            </a:fld>
            <a:endParaRPr lang="en-US"/>
          </a:p>
        </p:txBody>
      </p:sp>
    </p:spTree>
    <p:extLst>
      <p:ext uri="{BB962C8B-B14F-4D97-AF65-F5344CB8AC3E}">
        <p14:creationId xmlns:p14="http://schemas.microsoft.com/office/powerpoint/2010/main" val="21040470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57" r:id="rId12"/>
    <p:sldLayoutId id="2147484091" r:id="rId13"/>
    <p:sldLayoutId id="2147484092" r:id="rId14"/>
  </p:sldLayoutIdLst>
  <p:txStyles>
    <p:titleStyle>
      <a:lvl1pPr algn="l" defTabSz="914400" rtl="0" eaLnBrk="1" latinLnBrk="0" hangingPunct="1">
        <a:lnSpc>
          <a:spcPct val="90000"/>
        </a:lnSpc>
        <a:spcBef>
          <a:spcPct val="0"/>
        </a:spcBef>
        <a:buNone/>
        <a:defRPr sz="4400" b="0" i="0" kern="1200">
          <a:solidFill>
            <a:schemeClr val="tx1"/>
          </a:solidFill>
          <a:latin typeface="Inter" panose="02000503000000020004"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Inter" panose="0200050300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Inter" panose="0200050300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nter" panose="0200050300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ter" panose="0200050300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ter" panose="0200050300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45.png"/><Relationship Id="rId18" Type="http://schemas.openxmlformats.org/officeDocument/2006/relationships/image" Target="../media/image4.png"/><Relationship Id="rId3" Type="http://schemas.openxmlformats.org/officeDocument/2006/relationships/image" Target="../media/image46.png"/><Relationship Id="rId7" Type="http://schemas.openxmlformats.org/officeDocument/2006/relationships/image" Target="../media/image50.png"/><Relationship Id="rId12" Type="http://schemas.openxmlformats.org/officeDocument/2006/relationships/image" Target="../media/image34.png"/><Relationship Id="rId17" Type="http://schemas.openxmlformats.org/officeDocument/2006/relationships/image" Target="../media/image57.svg"/><Relationship Id="rId2" Type="http://schemas.openxmlformats.org/officeDocument/2006/relationships/notesSlide" Target="../notesSlides/notesSlide11.xml"/><Relationship Id="rId16" Type="http://schemas.openxmlformats.org/officeDocument/2006/relationships/image" Target="../media/image56.svg"/><Relationship Id="rId20"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image" Target="../media/image53.png"/><Relationship Id="rId5" Type="http://schemas.openxmlformats.org/officeDocument/2006/relationships/image" Target="../media/image48.png"/><Relationship Id="rId15" Type="http://schemas.openxmlformats.org/officeDocument/2006/relationships/image" Target="../media/image55.png"/><Relationship Id="rId10" Type="http://schemas.openxmlformats.org/officeDocument/2006/relationships/image" Target="../media/image52.png"/><Relationship Id="rId19" Type="http://schemas.openxmlformats.org/officeDocument/2006/relationships/image" Target="../media/image5.png"/><Relationship Id="rId4" Type="http://schemas.openxmlformats.org/officeDocument/2006/relationships/image" Target="../media/image47.png"/><Relationship Id="rId9" Type="http://schemas.microsoft.com/office/2007/relationships/hdphoto" Target="../media/hdphoto1.wdp"/><Relationship Id="rId14" Type="http://schemas.openxmlformats.org/officeDocument/2006/relationships/image" Target="../media/image54.png"/></Relationships>
</file>

<file path=ppt/slides/_rels/slide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customXml" Target="../ink/ink2.xml"/><Relationship Id="rId7"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4.svg"/><Relationship Id="rId5" Type="http://schemas.openxmlformats.org/officeDocument/2006/relationships/image" Target="../media/image45.png"/><Relationship Id="rId4" Type="http://schemas.openxmlformats.org/officeDocument/2006/relationships/image" Target="../media/image550.png"/><Relationship Id="rId9" Type="http://schemas.openxmlformats.org/officeDocument/2006/relationships/image" Target="../media/image31.png"/></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58.png"/><Relationship Id="rId7"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31.png"/></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45.png"/><Relationship Id="rId7"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62.png"/><Relationship Id="rId4" Type="http://schemas.openxmlformats.org/officeDocument/2006/relationships/image" Target="../media/image44.svg"/></Relationships>
</file>

<file path=ppt/slides/_rels/slide15.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5.png"/><Relationship Id="rId3" Type="http://schemas.openxmlformats.org/officeDocument/2006/relationships/image" Target="../media/image51.png"/><Relationship Id="rId7" Type="http://schemas.openxmlformats.org/officeDocument/2006/relationships/image" Target="../media/image33.png"/><Relationship Id="rId12"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64.svg"/><Relationship Id="rId11" Type="http://schemas.openxmlformats.org/officeDocument/2006/relationships/image" Target="../media/image56.svg"/><Relationship Id="rId5" Type="http://schemas.openxmlformats.org/officeDocument/2006/relationships/image" Target="../media/image63.png"/><Relationship Id="rId10" Type="http://schemas.openxmlformats.org/officeDocument/2006/relationships/image" Target="../media/image35.png"/><Relationship Id="rId4" Type="http://schemas.microsoft.com/office/2007/relationships/hdphoto" Target="../media/hdphoto1.wdp"/><Relationship Id="rId9" Type="http://schemas.openxmlformats.org/officeDocument/2006/relationships/image" Target="../media/image34.png"/><Relationship Id="rId1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5.png"/><Relationship Id="rId7"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2.png"/><Relationship Id="rId4" Type="http://schemas.openxmlformats.org/officeDocument/2006/relationships/image" Target="../media/image44.svg"/><Relationship Id="rId9" Type="http://schemas.openxmlformats.org/officeDocument/2006/relationships/image" Target="../media/image31.png"/></Relationships>
</file>

<file path=ppt/slides/_rels/slide18.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4.png"/><Relationship Id="rId3" Type="http://schemas.openxmlformats.org/officeDocument/2006/relationships/image" Target="../media/image51.png"/><Relationship Id="rId7" Type="http://schemas.openxmlformats.org/officeDocument/2006/relationships/image" Target="../media/image33.png"/><Relationship Id="rId12" Type="http://schemas.openxmlformats.org/officeDocument/2006/relationships/image" Target="../media/image68.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57.svg"/><Relationship Id="rId11" Type="http://schemas.openxmlformats.org/officeDocument/2006/relationships/image" Target="../media/image67.png"/><Relationship Id="rId5" Type="http://schemas.openxmlformats.org/officeDocument/2006/relationships/image" Target="../media/image63.png"/><Relationship Id="rId15" Type="http://schemas.openxmlformats.org/officeDocument/2006/relationships/image" Target="../media/image31.png"/><Relationship Id="rId10" Type="http://schemas.openxmlformats.org/officeDocument/2006/relationships/image" Target="../media/image56.svg"/><Relationship Id="rId4" Type="http://schemas.microsoft.com/office/2007/relationships/hdphoto" Target="../media/hdphoto1.wdp"/><Relationship Id="rId9" Type="http://schemas.openxmlformats.org/officeDocument/2006/relationships/image" Target="../media/image35.png"/><Relationship Id="rId14" Type="http://schemas.openxmlformats.org/officeDocument/2006/relationships/image" Target="../media/image5.png"/></Relationships>
</file>

<file path=ppt/slides/_rels/slide1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5.png"/><Relationship Id="rId7"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2.png"/><Relationship Id="rId4" Type="http://schemas.openxmlformats.org/officeDocument/2006/relationships/image" Target="../media/image44.svg"/><Relationship Id="rId9" Type="http://schemas.openxmlformats.org/officeDocument/2006/relationships/image" Target="../media/image31.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customXml" Target="../ink/ink1.xml"/><Relationship Id="rId21" Type="http://schemas.openxmlformats.org/officeDocument/2006/relationships/image" Target="../media/image23.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2.xml"/><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svg"/><Relationship Id="rId15" Type="http://schemas.openxmlformats.org/officeDocument/2006/relationships/image" Target="../media/image17.png"/><Relationship Id="rId23" Type="http://schemas.openxmlformats.org/officeDocument/2006/relationships/image" Target="../media/image25.jpe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7.pn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4.png"/></Relationships>
</file>

<file path=ppt/slides/_rels/slide20.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2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74.png"/><Relationship Id="rId4" Type="http://schemas.openxmlformats.org/officeDocument/2006/relationships/image" Target="../media/image73.png"/></Relationships>
</file>

<file path=ppt/slides/_rels/slide3.xml.rels><?xml version="1.0" encoding="UTF-8" standalone="yes"?>
<Relationships xmlns="http://schemas.openxmlformats.org/package/2006/relationships"><Relationship Id="rId3" Type="http://schemas.microsoft.com/office/2018/10/relationships/comments" Target="../comments/modernComment_7FFFF3C6_94DC458E.xm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6.svg"/></Relationships>
</file>

<file path=ppt/slides/_rels/slide4.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jpeg"/></Relationships>
</file>

<file path=ppt/slides/_rels/slide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1.png"/><Relationship Id="rId7"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microsoft.com/office/2018/10/relationships/comments" Target="../comments/modernComment_7FFFF419_12605693.xml"/><Relationship Id="rId7"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44.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a:extLst>
            <a:ext uri="{FF2B5EF4-FFF2-40B4-BE49-F238E27FC236}">
              <a16:creationId xmlns:a16="http://schemas.microsoft.com/office/drawing/2014/main" id="{56E5438C-4DEA-649A-1D16-A2B39BC1925B}"/>
            </a:ext>
          </a:extLst>
        </p:cNvPr>
        <p:cNvGrpSpPr/>
        <p:nvPr/>
      </p:nvGrpSpPr>
      <p:grpSpPr>
        <a:xfrm>
          <a:off x="0" y="0"/>
          <a:ext cx="0" cy="0"/>
          <a:chOff x="0" y="0"/>
          <a:chExt cx="0" cy="0"/>
        </a:xfrm>
      </p:grpSpPr>
      <p:pic>
        <p:nvPicPr>
          <p:cNvPr id="25" name="Picture 24">
            <a:extLst>
              <a:ext uri="{FF2B5EF4-FFF2-40B4-BE49-F238E27FC236}">
                <a16:creationId xmlns:a16="http://schemas.microsoft.com/office/drawing/2014/main" id="{9DEA3A18-0DE5-99D9-2CBE-7E6E6BA2C064}"/>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l="2888" t="9488" r="6599"/>
          <a:stretch>
            <a:fillRect/>
          </a:stretch>
        </p:blipFill>
        <p:spPr>
          <a:xfrm>
            <a:off x="-1" y="1046"/>
            <a:ext cx="12193861" cy="6856954"/>
          </a:xfrm>
          <a:prstGeom prst="rect">
            <a:avLst/>
          </a:prstGeom>
        </p:spPr>
      </p:pic>
      <p:sp>
        <p:nvSpPr>
          <p:cNvPr id="11" name="Rectangle 10">
            <a:extLst>
              <a:ext uri="{FF2B5EF4-FFF2-40B4-BE49-F238E27FC236}">
                <a16:creationId xmlns:a16="http://schemas.microsoft.com/office/drawing/2014/main" id="{72046241-DA11-76D0-F579-93D2549C9F69}"/>
              </a:ext>
            </a:extLst>
          </p:cNvPr>
          <p:cNvSpPr>
            <a:spLocks noGrp="1" noRot="1" noMove="1" noResize="1" noEditPoints="1" noAdjustHandles="1" noChangeArrowheads="1" noChangeShapeType="1"/>
          </p:cNvSpPr>
          <p:nvPr/>
        </p:nvSpPr>
        <p:spPr>
          <a:xfrm>
            <a:off x="386774" y="339526"/>
            <a:ext cx="11418452" cy="6178948"/>
          </a:xfrm>
          <a:prstGeom prst="rect">
            <a:avLst/>
          </a:prstGeom>
          <a:noFill/>
          <a:ln w="63500">
            <a:solidFill>
              <a:srgbClr val="E91C2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highlight>
                <a:srgbClr val="FFFF00"/>
              </a:highlight>
              <a:latin typeface="Inter" panose="02000503000000020004" pitchFamily="2" charset="0"/>
            </a:endParaRPr>
          </a:p>
        </p:txBody>
      </p:sp>
      <p:grpSp>
        <p:nvGrpSpPr>
          <p:cNvPr id="10" name="Group 9">
            <a:extLst>
              <a:ext uri="{FF2B5EF4-FFF2-40B4-BE49-F238E27FC236}">
                <a16:creationId xmlns:a16="http://schemas.microsoft.com/office/drawing/2014/main" id="{217EC595-461C-A54B-3B26-563F37614B24}"/>
              </a:ext>
            </a:extLst>
          </p:cNvPr>
          <p:cNvGrpSpPr/>
          <p:nvPr/>
        </p:nvGrpSpPr>
        <p:grpSpPr>
          <a:xfrm>
            <a:off x="849965" y="652190"/>
            <a:ext cx="2626156" cy="415418"/>
            <a:chOff x="9105466" y="384375"/>
            <a:chExt cx="2626156" cy="415418"/>
          </a:xfrm>
        </p:grpSpPr>
        <p:pic>
          <p:nvPicPr>
            <p:cNvPr id="7" name="Picture 6" descr="A black and red sign with white letters&#10;&#10;AI-generated content may be incorrect.">
              <a:extLst>
                <a:ext uri="{FF2B5EF4-FFF2-40B4-BE49-F238E27FC236}">
                  <a16:creationId xmlns:a16="http://schemas.microsoft.com/office/drawing/2014/main" id="{90398786-B369-54D3-79C2-2A59C478AAB7}"/>
                </a:ext>
              </a:extLst>
            </p:cNvPr>
            <p:cNvPicPr>
              <a:picLocks noChangeAspect="1"/>
            </p:cNvPicPr>
            <p:nvPr/>
          </p:nvPicPr>
          <p:blipFill>
            <a:blip r:embed="rId4"/>
            <a:stretch>
              <a:fillRect/>
            </a:stretch>
          </p:blipFill>
          <p:spPr>
            <a:xfrm>
              <a:off x="9105466" y="469533"/>
              <a:ext cx="1151754" cy="245102"/>
            </a:xfrm>
            <a:prstGeom prst="rect">
              <a:avLst/>
            </a:prstGeom>
          </p:spPr>
        </p:pic>
        <p:pic>
          <p:nvPicPr>
            <p:cNvPr id="8" name="Picture 7">
              <a:extLst>
                <a:ext uri="{FF2B5EF4-FFF2-40B4-BE49-F238E27FC236}">
                  <a16:creationId xmlns:a16="http://schemas.microsoft.com/office/drawing/2014/main" id="{85FB0719-C7B5-04A4-0D59-BF6CEB8638A1}"/>
                </a:ext>
              </a:extLst>
            </p:cNvPr>
            <p:cNvPicPr>
              <a:picLocks noChangeAspect="1"/>
            </p:cNvPicPr>
            <p:nvPr/>
          </p:nvPicPr>
          <p:blipFill>
            <a:blip r:embed="rId5"/>
            <a:stretch>
              <a:fillRect/>
            </a:stretch>
          </p:blipFill>
          <p:spPr>
            <a:xfrm>
              <a:off x="10590021" y="384551"/>
              <a:ext cx="1141601" cy="415066"/>
            </a:xfrm>
            <a:prstGeom prst="rect">
              <a:avLst/>
            </a:prstGeom>
          </p:spPr>
        </p:pic>
        <p:cxnSp>
          <p:nvCxnSpPr>
            <p:cNvPr id="9" name="Straight Arrow Connector 8">
              <a:extLst>
                <a:ext uri="{FF2B5EF4-FFF2-40B4-BE49-F238E27FC236}">
                  <a16:creationId xmlns:a16="http://schemas.microsoft.com/office/drawing/2014/main" id="{5112BC04-2298-C8DC-4414-1A11AE256023}"/>
                </a:ext>
              </a:extLst>
            </p:cNvPr>
            <p:cNvCxnSpPr>
              <a:cxnSpLocks/>
            </p:cNvCxnSpPr>
            <p:nvPr/>
          </p:nvCxnSpPr>
          <p:spPr>
            <a:xfrm>
              <a:off x="10423434" y="384375"/>
              <a:ext cx="373" cy="415418"/>
            </a:xfrm>
            <a:prstGeom prst="straightConnector1">
              <a:avLst/>
            </a:prstGeom>
            <a:noFill/>
            <a:ln w="19050" cap="flat">
              <a:solidFill>
                <a:schemeClr val="tx1"/>
              </a:solidFill>
              <a:prstDash val="solid"/>
              <a:miter lim="400000"/>
            </a:ln>
            <a:effectLst/>
            <a:sp3d/>
          </p:spPr>
          <p:style>
            <a:lnRef idx="0">
              <a:scrgbClr r="0" g="0" b="0"/>
            </a:lnRef>
            <a:fillRef idx="0">
              <a:scrgbClr r="0" g="0" b="0"/>
            </a:fillRef>
            <a:effectRef idx="0">
              <a:scrgbClr r="0" g="0" b="0"/>
            </a:effectRef>
            <a:fontRef idx="none"/>
          </p:style>
        </p:cxnSp>
      </p:grpSp>
      <p:grpSp>
        <p:nvGrpSpPr>
          <p:cNvPr id="16" name="Group 15">
            <a:extLst>
              <a:ext uri="{FF2B5EF4-FFF2-40B4-BE49-F238E27FC236}">
                <a16:creationId xmlns:a16="http://schemas.microsoft.com/office/drawing/2014/main" id="{3A85D903-1F14-BDCA-5697-E033C378BE65}"/>
              </a:ext>
            </a:extLst>
          </p:cNvPr>
          <p:cNvGrpSpPr/>
          <p:nvPr/>
        </p:nvGrpSpPr>
        <p:grpSpPr>
          <a:xfrm>
            <a:off x="6511785" y="1323761"/>
            <a:ext cx="4779684" cy="3881741"/>
            <a:chOff x="7295012" y="1443164"/>
            <a:chExt cx="3946374" cy="3881741"/>
          </a:xfrm>
        </p:grpSpPr>
        <p:sp>
          <p:nvSpPr>
            <p:cNvPr id="21" name="TextBox 20">
              <a:extLst>
                <a:ext uri="{FF2B5EF4-FFF2-40B4-BE49-F238E27FC236}">
                  <a16:creationId xmlns:a16="http://schemas.microsoft.com/office/drawing/2014/main" id="{6A7FBDB4-E346-CF47-4BF6-5B1E5F02AC2D}"/>
                </a:ext>
              </a:extLst>
            </p:cNvPr>
            <p:cNvSpPr txBox="1"/>
            <p:nvPr/>
          </p:nvSpPr>
          <p:spPr>
            <a:xfrm>
              <a:off x="7295012" y="3570579"/>
              <a:ext cx="3828585"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solidFill>
                    <a:srgbClr val="2B2B2B"/>
                  </a:solidFill>
                  <a:latin typeface="Inter SemiBold" panose="02000503000000020004" pitchFamily="2" charset="0"/>
                  <a:ea typeface="Inter SemiBold" panose="02000503000000020004" pitchFamily="2" charset="0"/>
                </a:rPr>
                <a:t>Missing one means missing the chance to </a:t>
              </a:r>
              <a:r>
                <a:rPr lang="en-US" sz="3600" b="1" dirty="0">
                  <a:solidFill>
                    <a:srgbClr val="E91C24"/>
                  </a:solidFill>
                  <a:latin typeface="Inter ExtraBold" panose="02000503000000020004" pitchFamily="2" charset="0"/>
                  <a:ea typeface="Inter ExtraBold" panose="02000503000000020004" pitchFamily="2" charset="0"/>
                </a:rPr>
                <a:t>make it special.</a:t>
              </a:r>
            </a:p>
          </p:txBody>
        </p:sp>
        <p:sp>
          <p:nvSpPr>
            <p:cNvPr id="19" name="TextBox 18">
              <a:extLst>
                <a:ext uri="{FF2B5EF4-FFF2-40B4-BE49-F238E27FC236}">
                  <a16:creationId xmlns:a16="http://schemas.microsoft.com/office/drawing/2014/main" id="{B1A91B53-834C-B01D-7C92-ED83EE83083F}"/>
                </a:ext>
              </a:extLst>
            </p:cNvPr>
            <p:cNvSpPr txBox="1"/>
            <p:nvPr/>
          </p:nvSpPr>
          <p:spPr>
            <a:xfrm>
              <a:off x="7295012" y="1443164"/>
              <a:ext cx="3946374"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solidFill>
                    <a:srgbClr val="2B2B2B"/>
                  </a:solidFill>
                  <a:latin typeface="Inter SemiBold" panose="02000503000000020004" pitchFamily="2" charset="0"/>
                  <a:ea typeface="Inter SemiBold" panose="02000503000000020004" pitchFamily="2" charset="0"/>
                </a:rPr>
                <a:t>Every moment in your pet's life </a:t>
              </a:r>
              <a:r>
                <a:rPr lang="en-US" sz="3600" b="1" dirty="0">
                  <a:solidFill>
                    <a:srgbClr val="E91C24"/>
                  </a:solidFill>
                  <a:latin typeface="Inter ExtraBold" panose="02000503000000020004" pitchFamily="2" charset="0"/>
                  <a:ea typeface="Inter ExtraBold" panose="02000503000000020004" pitchFamily="2" charset="0"/>
                </a:rPr>
                <a:t>matters.</a:t>
              </a:r>
            </a:p>
          </p:txBody>
        </p:sp>
      </p:grpSp>
      <p:pic>
        <p:nvPicPr>
          <p:cNvPr id="30" name="Picture 29">
            <a:extLst>
              <a:ext uri="{FF2B5EF4-FFF2-40B4-BE49-F238E27FC236}">
                <a16:creationId xmlns:a16="http://schemas.microsoft.com/office/drawing/2014/main" id="{9ADFA034-C2C6-2C5A-58C5-0A6889274BA6}"/>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365546" y="215552"/>
            <a:ext cx="5632483" cy="6098161"/>
          </a:xfrm>
          <a:prstGeom prst="rect">
            <a:avLst/>
          </a:prstGeom>
        </p:spPr>
      </p:pic>
    </p:spTree>
    <p:extLst>
      <p:ext uri="{BB962C8B-B14F-4D97-AF65-F5344CB8AC3E}">
        <p14:creationId xmlns:p14="http://schemas.microsoft.com/office/powerpoint/2010/main" val="2082380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2D843-E48F-0DD6-812E-E02D9AD55A43}"/>
            </a:ext>
          </a:extLst>
        </p:cNvPr>
        <p:cNvGrpSpPr/>
        <p:nvPr/>
      </p:nvGrpSpPr>
      <p:grpSpPr>
        <a:xfrm>
          <a:off x="0" y="0"/>
          <a:ext cx="0" cy="0"/>
          <a:chOff x="0" y="0"/>
          <a:chExt cx="0" cy="0"/>
        </a:xfrm>
      </p:grpSpPr>
      <p:grpSp>
        <p:nvGrpSpPr>
          <p:cNvPr id="1241" name="Group 1240">
            <a:extLst>
              <a:ext uri="{FF2B5EF4-FFF2-40B4-BE49-F238E27FC236}">
                <a16:creationId xmlns:a16="http://schemas.microsoft.com/office/drawing/2014/main" id="{F8691583-3F46-6AB0-D827-E2786B72DB6C}"/>
              </a:ext>
            </a:extLst>
          </p:cNvPr>
          <p:cNvGrpSpPr>
            <a:grpSpLocks/>
          </p:cNvGrpSpPr>
          <p:nvPr/>
        </p:nvGrpSpPr>
        <p:grpSpPr>
          <a:xfrm>
            <a:off x="725360" y="925979"/>
            <a:ext cx="10741280" cy="3601788"/>
            <a:chOff x="719483" y="2581879"/>
            <a:chExt cx="10741280" cy="3601788"/>
          </a:xfrm>
        </p:grpSpPr>
        <p:grpSp>
          <p:nvGrpSpPr>
            <p:cNvPr id="1242" name="Group 1241">
              <a:extLst>
                <a:ext uri="{FF2B5EF4-FFF2-40B4-BE49-F238E27FC236}">
                  <a16:creationId xmlns:a16="http://schemas.microsoft.com/office/drawing/2014/main" id="{BC174FC9-CF3C-7FAD-C8D2-8F5B52B49EA2}"/>
                </a:ext>
              </a:extLst>
            </p:cNvPr>
            <p:cNvGrpSpPr>
              <a:grpSpLocks/>
            </p:cNvGrpSpPr>
            <p:nvPr/>
          </p:nvGrpSpPr>
          <p:grpSpPr>
            <a:xfrm>
              <a:off x="719483" y="3122929"/>
              <a:ext cx="10741280" cy="3060738"/>
              <a:chOff x="654241" y="3178575"/>
              <a:chExt cx="11361249" cy="3237398"/>
            </a:xfrm>
          </p:grpSpPr>
          <p:sp>
            <p:nvSpPr>
              <p:cNvPr id="1246" name="Arrow: Pentagon 33">
                <a:extLst>
                  <a:ext uri="{FF2B5EF4-FFF2-40B4-BE49-F238E27FC236}">
                    <a16:creationId xmlns:a16="http://schemas.microsoft.com/office/drawing/2014/main" id="{04A04853-4E69-4FF0-CD98-5529213474FE}"/>
                  </a:ext>
                </a:extLst>
              </p:cNvPr>
              <p:cNvSpPr>
                <a:spLocks/>
              </p:cNvSpPr>
              <p:nvPr/>
            </p:nvSpPr>
            <p:spPr>
              <a:xfrm>
                <a:off x="666672" y="3178575"/>
                <a:ext cx="2708684" cy="342057"/>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1</a:t>
                </a:r>
              </a:p>
            </p:txBody>
          </p:sp>
          <p:sp>
            <p:nvSpPr>
              <p:cNvPr id="1247" name="Arrow: Pentagon 34">
                <a:extLst>
                  <a:ext uri="{FF2B5EF4-FFF2-40B4-BE49-F238E27FC236}">
                    <a16:creationId xmlns:a16="http://schemas.microsoft.com/office/drawing/2014/main" id="{146AD5DA-288A-34BE-0F0E-14557F2D1012}"/>
                  </a:ext>
                </a:extLst>
              </p:cNvPr>
              <p:cNvSpPr>
                <a:spLocks/>
              </p:cNvSpPr>
              <p:nvPr/>
            </p:nvSpPr>
            <p:spPr>
              <a:xfrm>
                <a:off x="3476331" y="3178575"/>
                <a:ext cx="3067217" cy="342057"/>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2</a:t>
                </a:r>
              </a:p>
            </p:txBody>
          </p:sp>
          <p:sp>
            <p:nvSpPr>
              <p:cNvPr id="1248" name="Arrow: Pentagon 6">
                <a:extLst>
                  <a:ext uri="{FF2B5EF4-FFF2-40B4-BE49-F238E27FC236}">
                    <a16:creationId xmlns:a16="http://schemas.microsoft.com/office/drawing/2014/main" id="{83CDEE4D-AB9E-3386-36D8-A49F729156A9}"/>
                  </a:ext>
                </a:extLst>
              </p:cNvPr>
              <p:cNvSpPr>
                <a:spLocks/>
              </p:cNvSpPr>
              <p:nvPr/>
            </p:nvSpPr>
            <p:spPr>
              <a:xfrm>
                <a:off x="6644522" y="3179004"/>
                <a:ext cx="5351065" cy="340222"/>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3</a:t>
                </a:r>
              </a:p>
            </p:txBody>
          </p:sp>
          <p:sp>
            <p:nvSpPr>
              <p:cNvPr id="1249" name="Arrow: Pentagon 67">
                <a:extLst>
                  <a:ext uri="{FF2B5EF4-FFF2-40B4-BE49-F238E27FC236}">
                    <a16:creationId xmlns:a16="http://schemas.microsoft.com/office/drawing/2014/main" id="{4C5B8B6E-1187-3348-97A9-B6C1354453FB}"/>
                  </a:ext>
                </a:extLst>
              </p:cNvPr>
              <p:cNvSpPr>
                <a:spLocks/>
              </p:cNvSpPr>
              <p:nvPr/>
            </p:nvSpPr>
            <p:spPr>
              <a:xfrm>
                <a:off x="2399486" y="6115698"/>
                <a:ext cx="9616004" cy="300275"/>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Observability / Monitoring / Alerting</a:t>
                </a:r>
              </a:p>
            </p:txBody>
          </p:sp>
          <p:grpSp>
            <p:nvGrpSpPr>
              <p:cNvPr id="1250" name="Group 1249">
                <a:extLst>
                  <a:ext uri="{FF2B5EF4-FFF2-40B4-BE49-F238E27FC236}">
                    <a16:creationId xmlns:a16="http://schemas.microsoft.com/office/drawing/2014/main" id="{51B25F6C-1415-51B9-DDDC-D9CA1A616D23}"/>
                  </a:ext>
                </a:extLst>
              </p:cNvPr>
              <p:cNvGrpSpPr>
                <a:grpSpLocks/>
              </p:cNvGrpSpPr>
              <p:nvPr/>
            </p:nvGrpSpPr>
            <p:grpSpPr>
              <a:xfrm>
                <a:off x="654241" y="3660892"/>
                <a:ext cx="10685866" cy="308870"/>
                <a:chOff x="654241" y="3660892"/>
                <a:chExt cx="10685866" cy="308870"/>
              </a:xfrm>
            </p:grpSpPr>
            <p:sp>
              <p:nvSpPr>
                <p:cNvPr id="1270" name="Arrow: Pentagon 67">
                  <a:extLst>
                    <a:ext uri="{FF2B5EF4-FFF2-40B4-BE49-F238E27FC236}">
                      <a16:creationId xmlns:a16="http://schemas.microsoft.com/office/drawing/2014/main" id="{3E51AE92-3AFB-6842-30B4-6E3C3E60F39E}"/>
                    </a:ext>
                  </a:extLst>
                </p:cNvPr>
                <p:cNvSpPr>
                  <a:spLocks/>
                </p:cNvSpPr>
                <p:nvPr/>
              </p:nvSpPr>
              <p:spPr>
                <a:xfrm>
                  <a:off x="7129109" y="3672853"/>
                  <a:ext cx="4210998"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Partnership Enablement – attribution and analytics</a:t>
                  </a:r>
                </a:p>
              </p:txBody>
            </p:sp>
            <p:sp>
              <p:nvSpPr>
                <p:cNvPr id="1271" name="Arrow: Pentagon 67">
                  <a:extLst>
                    <a:ext uri="{FF2B5EF4-FFF2-40B4-BE49-F238E27FC236}">
                      <a16:creationId xmlns:a16="http://schemas.microsoft.com/office/drawing/2014/main" id="{167FCFBB-8B9A-D7DA-F335-55083FD6327E}"/>
                    </a:ext>
                  </a:extLst>
                </p:cNvPr>
                <p:cNvSpPr>
                  <a:spLocks/>
                </p:cNvSpPr>
                <p:nvPr/>
              </p:nvSpPr>
              <p:spPr>
                <a:xfrm>
                  <a:off x="654241" y="3660892"/>
                  <a:ext cx="1303109" cy="296909"/>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Model</a:t>
                  </a:r>
                </a:p>
              </p:txBody>
            </p:sp>
            <p:sp>
              <p:nvSpPr>
                <p:cNvPr id="1272" name="Arrow: Pentagon 67">
                  <a:extLst>
                    <a:ext uri="{FF2B5EF4-FFF2-40B4-BE49-F238E27FC236}">
                      <a16:creationId xmlns:a16="http://schemas.microsoft.com/office/drawing/2014/main" id="{E914E15E-30B9-EAB8-C418-7A110CFE65EC}"/>
                    </a:ext>
                  </a:extLst>
                </p:cNvPr>
                <p:cNvSpPr>
                  <a:spLocks/>
                </p:cNvSpPr>
                <p:nvPr/>
              </p:nvSpPr>
              <p:spPr>
                <a:xfrm>
                  <a:off x="1931645" y="3660892"/>
                  <a:ext cx="3067217"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Governance / Event Governance</a:t>
                  </a:r>
                </a:p>
              </p:txBody>
            </p:sp>
            <p:sp>
              <p:nvSpPr>
                <p:cNvPr id="1273" name="Arrow: Pentagon 67">
                  <a:extLst>
                    <a:ext uri="{FF2B5EF4-FFF2-40B4-BE49-F238E27FC236}">
                      <a16:creationId xmlns:a16="http://schemas.microsoft.com/office/drawing/2014/main" id="{38BED549-5922-7E0E-10E5-722E3377E887}"/>
                    </a:ext>
                  </a:extLst>
                </p:cNvPr>
                <p:cNvSpPr>
                  <a:spLocks/>
                </p:cNvSpPr>
                <p:nvPr/>
              </p:nvSpPr>
              <p:spPr>
                <a:xfrm>
                  <a:off x="4973157" y="3660892"/>
                  <a:ext cx="2181658"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SFMC Audience Creation</a:t>
                  </a:r>
                </a:p>
              </p:txBody>
            </p:sp>
          </p:grpSp>
          <p:grpSp>
            <p:nvGrpSpPr>
              <p:cNvPr id="1251" name="Group 1250">
                <a:extLst>
                  <a:ext uri="{FF2B5EF4-FFF2-40B4-BE49-F238E27FC236}">
                    <a16:creationId xmlns:a16="http://schemas.microsoft.com/office/drawing/2014/main" id="{D68AB94A-043B-76DB-725D-B3E1E743947D}"/>
                  </a:ext>
                </a:extLst>
              </p:cNvPr>
              <p:cNvGrpSpPr>
                <a:grpSpLocks/>
              </p:cNvGrpSpPr>
              <p:nvPr/>
            </p:nvGrpSpPr>
            <p:grpSpPr>
              <a:xfrm>
                <a:off x="834350" y="4090942"/>
                <a:ext cx="11161231" cy="308799"/>
                <a:chOff x="834350" y="4054148"/>
                <a:chExt cx="11161231" cy="308799"/>
              </a:xfrm>
            </p:grpSpPr>
            <p:sp>
              <p:nvSpPr>
                <p:cNvPr id="1265" name="Arrow: Pentagon 67">
                  <a:extLst>
                    <a:ext uri="{FF2B5EF4-FFF2-40B4-BE49-F238E27FC236}">
                      <a16:creationId xmlns:a16="http://schemas.microsoft.com/office/drawing/2014/main" id="{52B57717-D3AE-221C-8D0D-C08240788236}"/>
                    </a:ext>
                  </a:extLst>
                </p:cNvPr>
                <p:cNvSpPr>
                  <a:spLocks/>
                </p:cNvSpPr>
                <p:nvPr/>
              </p:nvSpPr>
              <p:spPr>
                <a:xfrm>
                  <a:off x="834350" y="4062674"/>
                  <a:ext cx="2003338" cy="296909"/>
                </a:xfrm>
                <a:prstGeom prst="homePlate">
                  <a:avLst>
                    <a:gd name="adj" fmla="val 36587"/>
                  </a:avLst>
                </a:prstGeom>
                <a:solidFill>
                  <a:srgbClr val="FBCCCC"/>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Initial Core Identity</a:t>
                  </a:r>
                </a:p>
              </p:txBody>
            </p:sp>
            <p:sp>
              <p:nvSpPr>
                <p:cNvPr id="1266" name="Arrow: Pentagon 67">
                  <a:extLst>
                    <a:ext uri="{FF2B5EF4-FFF2-40B4-BE49-F238E27FC236}">
                      <a16:creationId xmlns:a16="http://schemas.microsoft.com/office/drawing/2014/main" id="{86E4A619-8CAD-3EC2-A12B-A72B8A60D469}"/>
                    </a:ext>
                  </a:extLst>
                </p:cNvPr>
                <p:cNvSpPr>
                  <a:spLocks/>
                </p:cNvSpPr>
                <p:nvPr/>
              </p:nvSpPr>
              <p:spPr>
                <a:xfrm>
                  <a:off x="2814942" y="4054148"/>
                  <a:ext cx="2649989" cy="3002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Reverse ETL &amp; Linked Audiences</a:t>
                  </a:r>
                </a:p>
              </p:txBody>
            </p:sp>
            <p:sp>
              <p:nvSpPr>
                <p:cNvPr id="1267" name="Arrow: Pentagon 67">
                  <a:extLst>
                    <a:ext uri="{FF2B5EF4-FFF2-40B4-BE49-F238E27FC236}">
                      <a16:creationId xmlns:a16="http://schemas.microsoft.com/office/drawing/2014/main" id="{6D6C4DDE-743A-5173-FA9D-B0B7B227E7E4}"/>
                    </a:ext>
                  </a:extLst>
                </p:cNvPr>
                <p:cNvSpPr>
                  <a:spLocks/>
                </p:cNvSpPr>
                <p:nvPr/>
              </p:nvSpPr>
              <p:spPr>
                <a:xfrm>
                  <a:off x="5442185" y="4062673"/>
                  <a:ext cx="2023040" cy="3002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Activation Governance</a:t>
                  </a:r>
                </a:p>
              </p:txBody>
            </p:sp>
            <p:sp>
              <p:nvSpPr>
                <p:cNvPr id="1268" name="Arrow: Pentagon 67">
                  <a:extLst>
                    <a:ext uri="{FF2B5EF4-FFF2-40B4-BE49-F238E27FC236}">
                      <a16:creationId xmlns:a16="http://schemas.microsoft.com/office/drawing/2014/main" id="{A34B503C-2FFB-68FC-440E-620E1799A1B7}"/>
                    </a:ext>
                  </a:extLst>
                </p:cNvPr>
                <p:cNvSpPr>
                  <a:spLocks/>
                </p:cNvSpPr>
                <p:nvPr/>
              </p:nvSpPr>
              <p:spPr>
                <a:xfrm>
                  <a:off x="7442479" y="4054148"/>
                  <a:ext cx="2377079" cy="305435"/>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Migrate Offers Engine</a:t>
                  </a:r>
                </a:p>
              </p:txBody>
            </p:sp>
            <p:sp>
              <p:nvSpPr>
                <p:cNvPr id="1269" name="Arrow: Pentagon 67">
                  <a:extLst>
                    <a:ext uri="{FF2B5EF4-FFF2-40B4-BE49-F238E27FC236}">
                      <a16:creationId xmlns:a16="http://schemas.microsoft.com/office/drawing/2014/main" id="{F7F7381C-5CF5-FD88-14A5-8DDF15C05C25}"/>
                    </a:ext>
                  </a:extLst>
                </p:cNvPr>
                <p:cNvSpPr>
                  <a:spLocks/>
                </p:cNvSpPr>
                <p:nvPr/>
              </p:nvSpPr>
              <p:spPr>
                <a:xfrm>
                  <a:off x="9796812" y="4054148"/>
                  <a:ext cx="2198769" cy="300274"/>
                </a:xfrm>
                <a:prstGeom prst="notchedRightArrow">
                  <a:avLst>
                    <a:gd name="adj1" fmla="val 100000"/>
                    <a:gd name="adj2" fmla="val 50000"/>
                  </a:avLst>
                </a:prstGeom>
                <a:solidFill>
                  <a:schemeClr val="bg1">
                    <a:lumMod val="65000"/>
                    <a:alpha val="33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Enable AI/ML capabilities</a:t>
                  </a:r>
                </a:p>
              </p:txBody>
            </p:sp>
          </p:grpSp>
          <p:grpSp>
            <p:nvGrpSpPr>
              <p:cNvPr id="1252" name="Group 1251">
                <a:extLst>
                  <a:ext uri="{FF2B5EF4-FFF2-40B4-BE49-F238E27FC236}">
                    <a16:creationId xmlns:a16="http://schemas.microsoft.com/office/drawing/2014/main" id="{908EA59F-2CCA-2F32-00CA-A4046F29DD91}"/>
                  </a:ext>
                </a:extLst>
              </p:cNvPr>
              <p:cNvGrpSpPr>
                <a:grpSpLocks/>
              </p:cNvGrpSpPr>
              <p:nvPr/>
            </p:nvGrpSpPr>
            <p:grpSpPr>
              <a:xfrm>
                <a:off x="1129317" y="4520921"/>
                <a:ext cx="10162517" cy="469826"/>
                <a:chOff x="1129317" y="4449864"/>
                <a:chExt cx="10162517" cy="469826"/>
              </a:xfrm>
            </p:grpSpPr>
            <p:sp>
              <p:nvSpPr>
                <p:cNvPr id="1261" name="Arrow: Pentagon 67">
                  <a:extLst>
                    <a:ext uri="{FF2B5EF4-FFF2-40B4-BE49-F238E27FC236}">
                      <a16:creationId xmlns:a16="http://schemas.microsoft.com/office/drawing/2014/main" id="{56FE0871-7FBD-BA11-5189-920049063194}"/>
                    </a:ext>
                  </a:extLst>
                </p:cNvPr>
                <p:cNvSpPr>
                  <a:spLocks/>
                </p:cNvSpPr>
                <p:nvPr/>
              </p:nvSpPr>
              <p:spPr>
                <a:xfrm>
                  <a:off x="1129317" y="4460881"/>
                  <a:ext cx="2383065" cy="458807"/>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Privacy/Consent Management</a:t>
                  </a:r>
                </a:p>
              </p:txBody>
            </p:sp>
            <p:sp>
              <p:nvSpPr>
                <p:cNvPr id="1262" name="Arrow: Pentagon 67">
                  <a:extLst>
                    <a:ext uri="{FF2B5EF4-FFF2-40B4-BE49-F238E27FC236}">
                      <a16:creationId xmlns:a16="http://schemas.microsoft.com/office/drawing/2014/main" id="{70D314F1-6B05-6084-611C-282F2E1A7836}"/>
                    </a:ext>
                  </a:extLst>
                </p:cNvPr>
                <p:cNvSpPr>
                  <a:spLocks/>
                </p:cNvSpPr>
                <p:nvPr/>
              </p:nvSpPr>
              <p:spPr>
                <a:xfrm>
                  <a:off x="3486782" y="4460881"/>
                  <a:ext cx="2383065" cy="458807"/>
                </a:xfrm>
                <a:prstGeom prst="notchedRightArrow">
                  <a:avLst>
                    <a:gd name="adj1" fmla="val 100000"/>
                    <a:gd name="adj2" fmla="val 50000"/>
                  </a:avLst>
                </a:prstGeom>
                <a:solidFill>
                  <a:srgbClr val="FBCCCC"/>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a:solidFill>
                        <a:sysClr val="windowText" lastClr="000000"/>
                      </a:solidFill>
                      <a:latin typeface="Inter" panose="02000503000000020004" pitchFamily="2" charset="0"/>
                      <a:ea typeface="Inter" panose="02000503000000020004" pitchFamily="2" charset="0"/>
                      <a:cs typeface="Arial" panose="020B0604020202020204" pitchFamily="34" charset="0"/>
                    </a:rPr>
                    <a:t>Migrate to new user source of truth</a:t>
                  </a:r>
                </a:p>
              </p:txBody>
            </p:sp>
            <p:sp>
              <p:nvSpPr>
                <p:cNvPr id="1263" name="Arrow: Pentagon 67">
                  <a:extLst>
                    <a:ext uri="{FF2B5EF4-FFF2-40B4-BE49-F238E27FC236}">
                      <a16:creationId xmlns:a16="http://schemas.microsoft.com/office/drawing/2014/main" id="{F9A7B030-7DFA-1294-2B51-1F19415FB2FA}"/>
                    </a:ext>
                  </a:extLst>
                </p:cNvPr>
                <p:cNvSpPr>
                  <a:spLocks/>
                </p:cNvSpPr>
                <p:nvPr/>
              </p:nvSpPr>
              <p:spPr>
                <a:xfrm>
                  <a:off x="5844247" y="4460881"/>
                  <a:ext cx="2383065" cy="458809"/>
                </a:xfrm>
                <a:prstGeom prst="notchedRightArrow">
                  <a:avLst>
                    <a:gd name="adj1" fmla="val 100000"/>
                    <a:gd name="adj2" fmla="val 50000"/>
                  </a:avLst>
                </a:prstGeom>
                <a:solidFill>
                  <a:srgbClr val="FBCCCC"/>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Retire Legacy SOT</a:t>
                  </a:r>
                </a:p>
              </p:txBody>
            </p:sp>
            <p:sp>
              <p:nvSpPr>
                <p:cNvPr id="1264" name="Arrow: Pentagon 67">
                  <a:extLst>
                    <a:ext uri="{FF2B5EF4-FFF2-40B4-BE49-F238E27FC236}">
                      <a16:creationId xmlns:a16="http://schemas.microsoft.com/office/drawing/2014/main" id="{BD3E8A3E-57E3-77C3-7B73-91044C36B203}"/>
                    </a:ext>
                  </a:extLst>
                </p:cNvPr>
                <p:cNvSpPr>
                  <a:spLocks/>
                </p:cNvSpPr>
                <p:nvPr/>
              </p:nvSpPr>
              <p:spPr>
                <a:xfrm>
                  <a:off x="8201712" y="4449864"/>
                  <a:ext cx="3090122" cy="457200"/>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a:solidFill>
                        <a:sysClr val="windowText" lastClr="000000"/>
                      </a:solidFill>
                      <a:latin typeface="Inter" panose="02000503000000020004" pitchFamily="2" charset="0"/>
                      <a:ea typeface="Inter" panose="02000503000000020004" pitchFamily="2" charset="0"/>
                      <a:cs typeface="Arial" panose="020B0604020202020204" pitchFamily="34" charset="0"/>
                    </a:rPr>
                    <a:t>Omni-Channel Automation and Innovation</a:t>
                  </a:r>
                </a:p>
              </p:txBody>
            </p:sp>
          </p:grpSp>
          <p:grpSp>
            <p:nvGrpSpPr>
              <p:cNvPr id="1253" name="Group 1252">
                <a:extLst>
                  <a:ext uri="{FF2B5EF4-FFF2-40B4-BE49-F238E27FC236}">
                    <a16:creationId xmlns:a16="http://schemas.microsoft.com/office/drawing/2014/main" id="{EBE87878-1DA9-3C01-D6C2-FA1E7144EECD}"/>
                  </a:ext>
                </a:extLst>
              </p:cNvPr>
              <p:cNvGrpSpPr>
                <a:grpSpLocks/>
              </p:cNvGrpSpPr>
              <p:nvPr/>
            </p:nvGrpSpPr>
            <p:grpSpPr>
              <a:xfrm>
                <a:off x="1688035" y="5683203"/>
                <a:ext cx="10282226" cy="311316"/>
                <a:chOff x="1713352" y="5479218"/>
                <a:chExt cx="10282226" cy="311316"/>
              </a:xfrm>
            </p:grpSpPr>
            <p:sp>
              <p:nvSpPr>
                <p:cNvPr id="1258" name="Arrow: Pentagon 67">
                  <a:extLst>
                    <a:ext uri="{FF2B5EF4-FFF2-40B4-BE49-F238E27FC236}">
                      <a16:creationId xmlns:a16="http://schemas.microsoft.com/office/drawing/2014/main" id="{E0DA8A84-2351-1BFA-C75B-B7348A3D1E78}"/>
                    </a:ext>
                  </a:extLst>
                </p:cNvPr>
                <p:cNvSpPr>
                  <a:spLocks/>
                </p:cNvSpPr>
                <p:nvPr/>
              </p:nvSpPr>
              <p:spPr>
                <a:xfrm>
                  <a:off x="1713352" y="5479218"/>
                  <a:ext cx="2431063" cy="301752"/>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Activation Platform Integration</a:t>
                  </a:r>
                </a:p>
              </p:txBody>
            </p:sp>
            <p:sp>
              <p:nvSpPr>
                <p:cNvPr id="1259" name="Arrow: Pentagon 67">
                  <a:extLst>
                    <a:ext uri="{FF2B5EF4-FFF2-40B4-BE49-F238E27FC236}">
                      <a16:creationId xmlns:a16="http://schemas.microsoft.com/office/drawing/2014/main" id="{E08D9A05-AEB9-8A93-D454-ABFEC3D9734C}"/>
                    </a:ext>
                  </a:extLst>
                </p:cNvPr>
                <p:cNvSpPr>
                  <a:spLocks/>
                </p:cNvSpPr>
                <p:nvPr/>
              </p:nvSpPr>
              <p:spPr>
                <a:xfrm>
                  <a:off x="4117486" y="5488782"/>
                  <a:ext cx="3885970" cy="301752"/>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Campaign Automatization</a:t>
                  </a:r>
                </a:p>
              </p:txBody>
            </p:sp>
            <p:sp>
              <p:nvSpPr>
                <p:cNvPr id="1260" name="Arrow: Pentagon 67">
                  <a:extLst>
                    <a:ext uri="{FF2B5EF4-FFF2-40B4-BE49-F238E27FC236}">
                      <a16:creationId xmlns:a16="http://schemas.microsoft.com/office/drawing/2014/main" id="{0318D50B-F4AD-F5DD-C05E-8155B7978624}"/>
                    </a:ext>
                  </a:extLst>
                </p:cNvPr>
                <p:cNvSpPr>
                  <a:spLocks/>
                </p:cNvSpPr>
                <p:nvPr/>
              </p:nvSpPr>
              <p:spPr>
                <a:xfrm>
                  <a:off x="7976527" y="5488782"/>
                  <a:ext cx="4019051" cy="301752"/>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a:solidFill>
                        <a:sysClr val="windowText" lastClr="000000"/>
                      </a:solidFill>
                      <a:latin typeface="Inter" panose="02000503000000020004" pitchFamily="2" charset="0"/>
                      <a:ea typeface="Inter" panose="02000503000000020004" pitchFamily="2" charset="0"/>
                      <a:cs typeface="Arial" panose="020B0604020202020204" pitchFamily="34" charset="0"/>
                    </a:rPr>
                    <a:t>Standardized &amp; Automated Campaign Reporting</a:t>
                  </a:r>
                </a:p>
              </p:txBody>
            </p:sp>
          </p:grpSp>
          <p:grpSp>
            <p:nvGrpSpPr>
              <p:cNvPr id="1254" name="Group 1253">
                <a:extLst>
                  <a:ext uri="{FF2B5EF4-FFF2-40B4-BE49-F238E27FC236}">
                    <a16:creationId xmlns:a16="http://schemas.microsoft.com/office/drawing/2014/main" id="{4AFA6005-C018-283E-E16A-1E029C18D861}"/>
                  </a:ext>
                </a:extLst>
              </p:cNvPr>
              <p:cNvGrpSpPr>
                <a:grpSpLocks/>
              </p:cNvGrpSpPr>
              <p:nvPr/>
            </p:nvGrpSpPr>
            <p:grpSpPr>
              <a:xfrm>
                <a:off x="1291550" y="5111927"/>
                <a:ext cx="9299345" cy="450096"/>
                <a:chOff x="1291550" y="5026060"/>
                <a:chExt cx="9299345" cy="450096"/>
              </a:xfrm>
            </p:grpSpPr>
            <p:sp>
              <p:nvSpPr>
                <p:cNvPr id="1255" name="Arrow: Pentagon 67">
                  <a:extLst>
                    <a:ext uri="{FF2B5EF4-FFF2-40B4-BE49-F238E27FC236}">
                      <a16:creationId xmlns:a16="http://schemas.microsoft.com/office/drawing/2014/main" id="{57B9B185-FAB6-6684-63AC-69B265F8E153}"/>
                    </a:ext>
                  </a:extLst>
                </p:cNvPr>
                <p:cNvSpPr>
                  <a:spLocks/>
                </p:cNvSpPr>
                <p:nvPr/>
              </p:nvSpPr>
              <p:spPr>
                <a:xfrm>
                  <a:off x="1291550" y="5026060"/>
                  <a:ext cx="2379136" cy="444574"/>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Site Tagging &amp; Events</a:t>
                  </a:r>
                </a:p>
              </p:txBody>
            </p:sp>
            <p:sp>
              <p:nvSpPr>
                <p:cNvPr id="1256" name="Arrow: Pentagon 67">
                  <a:extLst>
                    <a:ext uri="{FF2B5EF4-FFF2-40B4-BE49-F238E27FC236}">
                      <a16:creationId xmlns:a16="http://schemas.microsoft.com/office/drawing/2014/main" id="{961BFF87-5B27-E450-39D4-A79B725FE65C}"/>
                    </a:ext>
                  </a:extLst>
                </p:cNvPr>
                <p:cNvSpPr>
                  <a:spLocks/>
                </p:cNvSpPr>
                <p:nvPr/>
              </p:nvSpPr>
              <p:spPr>
                <a:xfrm>
                  <a:off x="3647272" y="5031582"/>
                  <a:ext cx="4034015" cy="4445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Real-Time Engine Legacy Migration</a:t>
                  </a:r>
                </a:p>
              </p:txBody>
            </p:sp>
            <p:sp>
              <p:nvSpPr>
                <p:cNvPr id="1257" name="Arrow: Pentagon 67">
                  <a:extLst>
                    <a:ext uri="{FF2B5EF4-FFF2-40B4-BE49-F238E27FC236}">
                      <a16:creationId xmlns:a16="http://schemas.microsoft.com/office/drawing/2014/main" id="{7B9E4D60-1D09-12D8-818A-844A441D879B}"/>
                    </a:ext>
                  </a:extLst>
                </p:cNvPr>
                <p:cNvSpPr>
                  <a:spLocks/>
                </p:cNvSpPr>
                <p:nvPr/>
              </p:nvSpPr>
              <p:spPr>
                <a:xfrm>
                  <a:off x="7657873" y="5031582"/>
                  <a:ext cx="2933022" cy="4445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Warehouse / Reporting Foundation</a:t>
                  </a:r>
                </a:p>
              </p:txBody>
            </p:sp>
          </p:grpSp>
        </p:grpSp>
        <p:sp>
          <p:nvSpPr>
            <p:cNvPr id="1243" name="Arrow: Pentagon 33">
              <a:extLst>
                <a:ext uri="{FF2B5EF4-FFF2-40B4-BE49-F238E27FC236}">
                  <a16:creationId xmlns:a16="http://schemas.microsoft.com/office/drawing/2014/main" id="{A420C7E2-32F8-4B6E-9D99-C762DD85C481}"/>
                </a:ext>
              </a:extLst>
            </p:cNvPr>
            <p:cNvSpPr>
              <a:spLocks/>
            </p:cNvSpPr>
            <p:nvPr/>
          </p:nvSpPr>
          <p:spPr>
            <a:xfrm>
              <a:off x="736561" y="2581879"/>
              <a:ext cx="5281081" cy="404387"/>
            </a:xfrm>
            <a:prstGeom prst="rect">
              <a:avLst/>
            </a:prstGeom>
            <a:solidFill>
              <a:srgbClr val="E91C24"/>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chemeClr val="bg1"/>
                  </a:solidFill>
                  <a:latin typeface="Inter" panose="02000503000000020004" pitchFamily="2" charset="0"/>
                  <a:ea typeface="Inter" panose="02000503000000020004" pitchFamily="2" charset="0"/>
                  <a:cs typeface="Arial" panose="020B0604020202020204" pitchFamily="34" charset="0"/>
                </a:rPr>
                <a:t>The Plan</a:t>
              </a:r>
            </a:p>
          </p:txBody>
        </p:sp>
        <p:sp>
          <p:nvSpPr>
            <p:cNvPr id="1244" name="Arrow: Pentagon 33">
              <a:extLst>
                <a:ext uri="{FF2B5EF4-FFF2-40B4-BE49-F238E27FC236}">
                  <a16:creationId xmlns:a16="http://schemas.microsoft.com/office/drawing/2014/main" id="{EAE2DF28-3FDD-958A-5169-D5D7C5B17AC7}"/>
                </a:ext>
              </a:extLst>
            </p:cNvPr>
            <p:cNvSpPr>
              <a:spLocks/>
            </p:cNvSpPr>
            <p:nvPr/>
          </p:nvSpPr>
          <p:spPr>
            <a:xfrm>
              <a:off x="6104712" y="2584607"/>
              <a:ext cx="5337229" cy="404387"/>
            </a:xfrm>
            <a:prstGeom prst="rect">
              <a:avLst/>
            </a:prstGeom>
            <a:solidFill>
              <a:srgbClr val="FBCCCC"/>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rgbClr val="2B2B2B"/>
                  </a:solidFill>
                  <a:latin typeface="Inter" panose="02000503000000020004" pitchFamily="2" charset="0"/>
                  <a:ea typeface="Inter" panose="02000503000000020004" pitchFamily="2" charset="0"/>
                  <a:cs typeface="Arial" panose="020B0604020202020204" pitchFamily="34" charset="0"/>
                </a:rPr>
                <a:t>New Business Needs</a:t>
              </a:r>
            </a:p>
          </p:txBody>
        </p:sp>
      </p:grpSp>
      <p:grpSp>
        <p:nvGrpSpPr>
          <p:cNvPr id="1237" name="Group 1236">
            <a:extLst>
              <a:ext uri="{FF2B5EF4-FFF2-40B4-BE49-F238E27FC236}">
                <a16:creationId xmlns:a16="http://schemas.microsoft.com/office/drawing/2014/main" id="{E885B292-F2F0-1B10-3138-30082E6E0CEA}"/>
              </a:ext>
            </a:extLst>
          </p:cNvPr>
          <p:cNvGrpSpPr/>
          <p:nvPr/>
        </p:nvGrpSpPr>
        <p:grpSpPr>
          <a:xfrm>
            <a:off x="5449966" y="4968232"/>
            <a:ext cx="1273259" cy="1273250"/>
            <a:chOff x="5570805" y="935580"/>
            <a:chExt cx="765047" cy="765042"/>
          </a:xfrm>
        </p:grpSpPr>
        <p:sp>
          <p:nvSpPr>
            <p:cNvPr id="1238" name="Oval 1237">
              <a:extLst>
                <a:ext uri="{FF2B5EF4-FFF2-40B4-BE49-F238E27FC236}">
                  <a16:creationId xmlns:a16="http://schemas.microsoft.com/office/drawing/2014/main" id="{F656DA7A-41C2-B893-C7FA-640B50F5FD59}"/>
                </a:ext>
              </a:extLst>
            </p:cNvPr>
            <p:cNvSpPr/>
            <p:nvPr/>
          </p:nvSpPr>
          <p:spPr>
            <a:xfrm>
              <a:off x="5570805" y="935580"/>
              <a:ext cx="765047" cy="765042"/>
            </a:xfrm>
            <a:prstGeom prst="ellipse">
              <a:avLst/>
            </a:prstGeom>
            <a:solidFill>
              <a:srgbClr val="FBCC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u="none" strike="noStrike" kern="1200" cap="none" spc="0" normalizeH="0" baseline="0" noProof="0">
                <a:ln>
                  <a:noFill/>
                </a:ln>
                <a:solidFill>
                  <a:prstClr val="white"/>
                </a:solidFill>
                <a:effectLst/>
                <a:uLnTx/>
                <a:uFillTx/>
                <a:latin typeface="Inter" panose="02000503000000020004" pitchFamily="2" charset="0"/>
                <a:ea typeface="+mn-ea"/>
                <a:cs typeface="+mn-cs"/>
              </a:endParaRPr>
            </a:p>
          </p:txBody>
        </p:sp>
        <p:pic>
          <p:nvPicPr>
            <p:cNvPr id="1239" name="Picture 4" descr="Secure AI Agent &amp; User Authentication | Auth0">
              <a:extLst>
                <a:ext uri="{FF2B5EF4-FFF2-40B4-BE49-F238E27FC236}">
                  <a16:creationId xmlns:a16="http://schemas.microsoft.com/office/drawing/2014/main" id="{7B5433C0-4CB7-4D83-9AC8-95CE444F9E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8473" y="1179332"/>
              <a:ext cx="609710" cy="27753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up 3">
            <a:extLst>
              <a:ext uri="{FF2B5EF4-FFF2-40B4-BE49-F238E27FC236}">
                <a16:creationId xmlns:a16="http://schemas.microsoft.com/office/drawing/2014/main" id="{614AF7A2-6BF2-D1B5-283D-BAC2E99CF211}"/>
              </a:ext>
            </a:extLst>
          </p:cNvPr>
          <p:cNvGrpSpPr>
            <a:grpSpLocks noGrp="1" noUngrp="1" noRot="1" noMove="1" noResize="1"/>
          </p:cNvGrpSpPr>
          <p:nvPr/>
        </p:nvGrpSpPr>
        <p:grpSpPr>
          <a:xfrm>
            <a:off x="10330108" y="6328402"/>
            <a:ext cx="1554730" cy="245935"/>
            <a:chOff x="9105466" y="384375"/>
            <a:chExt cx="2626156" cy="415418"/>
          </a:xfrm>
        </p:grpSpPr>
        <p:pic>
          <p:nvPicPr>
            <p:cNvPr id="5" name="Picture 4" descr="A black and red sign with white letters&#10;&#10;AI-generated content may be incorrect.">
              <a:extLst>
                <a:ext uri="{FF2B5EF4-FFF2-40B4-BE49-F238E27FC236}">
                  <a16:creationId xmlns:a16="http://schemas.microsoft.com/office/drawing/2014/main" id="{070CAE9E-399D-9086-8FDC-C7E227D0EB3C}"/>
                </a:ext>
              </a:extLst>
            </p:cNvPr>
            <p:cNvPicPr>
              <a:picLocks noGrp="1" noRot="1" noMove="1" noResize="1" noEditPoints="1" noAdjustHandles="1" noChangeArrowheads="1" noChangeShapeType="1" noCrop="1"/>
            </p:cNvPicPr>
            <p:nvPr/>
          </p:nvPicPr>
          <p:blipFill>
            <a:blip r:embed="rId4"/>
            <a:stretch>
              <a:fillRect/>
            </a:stretch>
          </p:blipFill>
          <p:spPr>
            <a:xfrm>
              <a:off x="9105466" y="469533"/>
              <a:ext cx="1151754" cy="245102"/>
            </a:xfrm>
            <a:prstGeom prst="rect">
              <a:avLst/>
            </a:prstGeom>
          </p:spPr>
        </p:pic>
        <p:pic>
          <p:nvPicPr>
            <p:cNvPr id="6" name="Picture 5">
              <a:extLst>
                <a:ext uri="{FF2B5EF4-FFF2-40B4-BE49-F238E27FC236}">
                  <a16:creationId xmlns:a16="http://schemas.microsoft.com/office/drawing/2014/main" id="{E43824D3-14AA-5E78-2119-E870EBBE7BA9}"/>
                </a:ext>
              </a:extLst>
            </p:cNvPr>
            <p:cNvPicPr>
              <a:picLocks noGrp="1" noRot="1" noMove="1" noResize="1" noEditPoints="1" noAdjustHandles="1" noChangeArrowheads="1" noChangeShapeType="1" noCrop="1"/>
            </p:cNvPicPr>
            <p:nvPr/>
          </p:nvPicPr>
          <p:blipFill>
            <a:blip r:embed="rId5"/>
            <a:stretch>
              <a:fillRect/>
            </a:stretch>
          </p:blipFill>
          <p:spPr>
            <a:xfrm>
              <a:off x="10590021" y="384551"/>
              <a:ext cx="1141601" cy="415066"/>
            </a:xfrm>
            <a:prstGeom prst="rect">
              <a:avLst/>
            </a:prstGeom>
          </p:spPr>
        </p:pic>
        <p:cxnSp>
          <p:nvCxnSpPr>
            <p:cNvPr id="7" name="Straight Arrow Connector 6">
              <a:extLst>
                <a:ext uri="{FF2B5EF4-FFF2-40B4-BE49-F238E27FC236}">
                  <a16:creationId xmlns:a16="http://schemas.microsoft.com/office/drawing/2014/main" id="{F2343113-68C2-7C99-E5C9-FAA529BBF081}"/>
                </a:ext>
              </a:extLst>
            </p:cNvPr>
            <p:cNvCxnSpPr>
              <a:cxnSpLocks noGrp="1" noRot="1" noMove="1" noResize="1" noEditPoints="1" noAdjustHandles="1" noChangeArrowheads="1" noChangeShapeType="1"/>
            </p:cNvCxnSpPr>
            <p:nvPr/>
          </p:nvCxnSpPr>
          <p:spPr>
            <a:xfrm>
              <a:off x="10423434" y="384375"/>
              <a:ext cx="373" cy="415418"/>
            </a:xfrm>
            <a:prstGeom prst="straightConnector1">
              <a:avLst/>
            </a:prstGeom>
            <a:noFill/>
            <a:ln w="19050" cap="flat">
              <a:solidFill>
                <a:schemeClr val="tx1"/>
              </a:solidFill>
              <a:prstDash val="solid"/>
              <a:miter lim="400000"/>
            </a:ln>
            <a:effectLst/>
            <a:sp3d/>
          </p:spPr>
          <p:style>
            <a:lnRef idx="0">
              <a:scrgbClr r="0" g="0" b="0"/>
            </a:lnRef>
            <a:fillRef idx="0">
              <a:scrgbClr r="0" g="0" b="0"/>
            </a:fillRef>
            <a:effectRef idx="0">
              <a:scrgbClr r="0" g="0" b="0"/>
            </a:effectRef>
            <a:fontRef idx="none"/>
          </p:style>
        </p:cxnSp>
      </p:grpSp>
      <p:grpSp>
        <p:nvGrpSpPr>
          <p:cNvPr id="8" name="Group 7">
            <a:extLst>
              <a:ext uri="{FF2B5EF4-FFF2-40B4-BE49-F238E27FC236}">
                <a16:creationId xmlns:a16="http://schemas.microsoft.com/office/drawing/2014/main" id="{E01157B1-C7B6-5226-A746-FF192BC18968}"/>
              </a:ext>
            </a:extLst>
          </p:cNvPr>
          <p:cNvGrpSpPr>
            <a:grpSpLocks noGrp="1" noUngrp="1" noRot="1" noMove="1" noResize="1"/>
          </p:cNvGrpSpPr>
          <p:nvPr/>
        </p:nvGrpSpPr>
        <p:grpSpPr>
          <a:xfrm>
            <a:off x="3350" y="132895"/>
            <a:ext cx="12318069" cy="694207"/>
            <a:chOff x="3350" y="132895"/>
            <a:chExt cx="12318069" cy="694207"/>
          </a:xfrm>
        </p:grpSpPr>
        <p:sp>
          <p:nvSpPr>
            <p:cNvPr id="9" name="Rectangle 8">
              <a:extLst>
                <a:ext uri="{FF2B5EF4-FFF2-40B4-BE49-F238E27FC236}">
                  <a16:creationId xmlns:a16="http://schemas.microsoft.com/office/drawing/2014/main" id="{45E6011D-E84B-3CA5-E737-44544464D496}"/>
                </a:ext>
              </a:extLst>
            </p:cNvPr>
            <p:cNvSpPr>
              <a:spLocks noGrp="1" noRot="1" noMove="1" noResize="1" noEditPoints="1" noAdjustHandles="1" noChangeArrowheads="1" noChangeShapeType="1"/>
            </p:cNvSpPr>
            <p:nvPr/>
          </p:nvSpPr>
          <p:spPr>
            <a:xfrm>
              <a:off x="3350" y="133140"/>
              <a:ext cx="12188650" cy="693962"/>
            </a:xfrm>
            <a:prstGeom prst="rect">
              <a:avLst/>
            </a:prstGeom>
            <a:solidFill>
              <a:srgbClr val="2B2B2B"/>
            </a:solidFill>
            <a:ln w="12700" cap="flat">
              <a:noFill/>
              <a:miter lim="400000"/>
            </a:ln>
            <a:effectLst/>
            <a:sp3d/>
          </p:spPr>
          <p:txBody>
            <a:bodyPr rot="0" spcFirstLastPara="1" vertOverflow="overflow" horzOverflow="overflow" vert="horz" wrap="square" lIns="50800" tIns="50800" rIns="50800" bIns="50800" numCol="1" spcCol="38100" rtlCol="0" anchor="t">
              <a:noAutofit/>
            </a:bodyPr>
            <a:lstStyle/>
            <a:p>
              <a:pPr marL="0" marR="0" lvl="0" indent="0" defTabSz="825500" eaLnBrk="1" fontAlgn="auto" latinLnBrk="0" hangingPunct="0">
                <a:lnSpc>
                  <a:spcPct val="100000"/>
                </a:lnSpc>
                <a:spcBef>
                  <a:spcPts val="0"/>
                </a:spcBef>
                <a:spcAft>
                  <a:spcPts val="0"/>
                </a:spcAft>
                <a:buClrTx/>
                <a:buSzTx/>
                <a:buFont typeface="Arial" panose="020B0604020202020204" pitchFamily="34" charset="0"/>
                <a:buNone/>
                <a:tabLst/>
                <a:defRPr/>
              </a:pPr>
              <a:endParaRPr kumimoji="0" lang="en-US" sz="1400" u="none" strike="noStrike" kern="0" cap="none" spc="0" normalizeH="0" baseline="0" noProof="0" dirty="0">
                <a:ln>
                  <a:noFill/>
                </a:ln>
                <a:solidFill>
                  <a:srgbClr val="000000"/>
                </a:solidFill>
                <a:effectLst/>
                <a:uLnTx/>
                <a:uFillTx/>
                <a:latin typeface="Inter" panose="02000503000000020004" pitchFamily="2" charset="0"/>
                <a:ea typeface="Helvetica Neue Medium"/>
                <a:cs typeface="Helvetica Neue Medium"/>
                <a:sym typeface="Helvetica Neue Medium"/>
              </a:endParaRPr>
            </a:p>
          </p:txBody>
        </p:sp>
        <p:sp>
          <p:nvSpPr>
            <p:cNvPr id="10" name="Title 3">
              <a:extLst>
                <a:ext uri="{FF2B5EF4-FFF2-40B4-BE49-F238E27FC236}">
                  <a16:creationId xmlns:a16="http://schemas.microsoft.com/office/drawing/2014/main" id="{4A86236F-CC7D-A26B-CA90-53F6CED077AC}"/>
                </a:ext>
              </a:extLst>
            </p:cNvPr>
            <p:cNvSpPr txBox="1">
              <a:spLocks noGrp="1" noRot="1" noMove="1" noResize="1" noEditPoints="1" noAdjustHandles="1" noChangeArrowheads="1" noChangeShapeType="1"/>
            </p:cNvSpPr>
            <p:nvPr/>
          </p:nvSpPr>
          <p:spPr>
            <a:xfrm>
              <a:off x="967933" y="242690"/>
              <a:ext cx="11353486" cy="573739"/>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l" defTabSz="1219169" eaLnBrk="1" fontAlgn="auto" latinLnBrk="0" hangingPunct="1">
                <a:lnSpc>
                  <a:spcPct val="80000"/>
                </a:lnSpc>
                <a:spcBef>
                  <a:spcPts val="0"/>
                </a:spcBef>
                <a:spcAft>
                  <a:spcPts val="0"/>
                </a:spcAft>
                <a:buClrTx/>
                <a:buSzTx/>
                <a:buFontTx/>
                <a:buNone/>
                <a:tabLst/>
                <a:defRPr/>
              </a:pPr>
              <a:r>
                <a:rPr kumimoji="0" lang="en-US" sz="3600" u="none" strike="noStrike" kern="0" cap="none" spc="0" normalizeH="0" baseline="0" noProof="0" dirty="0">
                  <a:ln>
                    <a:noFill/>
                  </a:ln>
                  <a:solidFill>
                    <a:srgbClr val="FFFFFF"/>
                  </a:solidFill>
                  <a:effectLst/>
                  <a:uLnTx/>
                  <a:uFillTx/>
                  <a:latin typeface="Inter ExtraBold" panose="02000503000000020004" pitchFamily="2" charset="0"/>
                  <a:ea typeface="Inter ExtraBold" panose="02000503000000020004" pitchFamily="2" charset="0"/>
                  <a:sym typeface="Snowflake Sans Book"/>
                </a:rPr>
                <a:t>The Reality: Identity Source</a:t>
              </a:r>
            </a:p>
          </p:txBody>
        </p:sp>
        <p:pic>
          <p:nvPicPr>
            <p:cNvPr id="11" name="Picture 10">
              <a:extLst>
                <a:ext uri="{FF2B5EF4-FFF2-40B4-BE49-F238E27FC236}">
                  <a16:creationId xmlns:a16="http://schemas.microsoft.com/office/drawing/2014/main" id="{5A496615-CB51-5AE2-7CC0-842AEEE4930A}"/>
                </a:ext>
              </a:extLst>
            </p:cNvPr>
            <p:cNvPicPr>
              <a:picLocks noGrp="1" noRo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rcRect l="11012" t="18642" r="26301" b="18669"/>
            <a:stretch>
              <a:fillRect/>
            </a:stretch>
          </p:blipFill>
          <p:spPr>
            <a:xfrm>
              <a:off x="147234" y="132895"/>
              <a:ext cx="693962" cy="693962"/>
            </a:xfrm>
            <a:prstGeom prst="rect">
              <a:avLst/>
            </a:prstGeom>
          </p:spPr>
        </p:pic>
      </p:grpSp>
    </p:spTree>
    <p:extLst>
      <p:ext uri="{BB962C8B-B14F-4D97-AF65-F5344CB8AC3E}">
        <p14:creationId xmlns:p14="http://schemas.microsoft.com/office/powerpoint/2010/main" val="1736797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11583-14CD-4F35-DCC0-6C0EC35DA94A}"/>
            </a:ext>
          </a:extLst>
        </p:cNvPr>
        <p:cNvGrpSpPr/>
        <p:nvPr/>
      </p:nvGrpSpPr>
      <p:grpSpPr>
        <a:xfrm>
          <a:off x="0" y="0"/>
          <a:ext cx="0" cy="0"/>
          <a:chOff x="0" y="0"/>
          <a:chExt cx="0" cy="0"/>
        </a:xfrm>
      </p:grpSpPr>
      <p:pic>
        <p:nvPicPr>
          <p:cNvPr id="37" name="Picture 16">
            <a:extLst>
              <a:ext uri="{FF2B5EF4-FFF2-40B4-BE49-F238E27FC236}">
                <a16:creationId xmlns:a16="http://schemas.microsoft.com/office/drawing/2014/main" id="{F6E1DA00-EEB8-E775-4BBA-4A4277AEB2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7598" y="-13994201"/>
            <a:ext cx="153247" cy="45719"/>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36" descr="Friskies® Cat Fishing - APK Download for Android | Aptoide">
            <a:extLst>
              <a:ext uri="{FF2B5EF4-FFF2-40B4-BE49-F238E27FC236}">
                <a16:creationId xmlns:a16="http://schemas.microsoft.com/office/drawing/2014/main" id="{B5767DD1-7DAD-39FA-36F4-37B717E7F8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9690" y="-11603981"/>
            <a:ext cx="98365" cy="4803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128680E7-2E6A-6FAB-4E14-6B4FE26D9600}"/>
              </a:ext>
            </a:extLst>
          </p:cNvPr>
          <p:cNvSpPr/>
          <p:nvPr/>
        </p:nvSpPr>
        <p:spPr>
          <a:xfrm>
            <a:off x="14271241" y="-31190"/>
            <a:ext cx="3435928" cy="3131127"/>
          </a:xfrm>
          <a:prstGeom prst="rect">
            <a:avLst/>
          </a:prstGeom>
          <a:solidFill>
            <a:srgbClr val="00B0F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bg1"/>
                </a:solidFill>
                <a:latin typeface="Inter" panose="02000503000000020004" pitchFamily="2" charset="0"/>
                <a:ea typeface="Inter" panose="02000503000000020004" pitchFamily="2" charset="0"/>
                <a:cs typeface="Roboto Light"/>
              </a:rPr>
              <a:t>If you could work on the "flow" diagram on this slide and leave me about 1/3, I can adjust the text down to the most impactful Bullet points.</a:t>
            </a:r>
          </a:p>
        </p:txBody>
      </p:sp>
      <p:grpSp>
        <p:nvGrpSpPr>
          <p:cNvPr id="15" name="Group 14">
            <a:extLst>
              <a:ext uri="{FF2B5EF4-FFF2-40B4-BE49-F238E27FC236}">
                <a16:creationId xmlns:a16="http://schemas.microsoft.com/office/drawing/2014/main" id="{B7B2E96C-32AD-6C36-41D4-6CEFD4AEA54C}"/>
              </a:ext>
            </a:extLst>
          </p:cNvPr>
          <p:cNvGrpSpPr/>
          <p:nvPr/>
        </p:nvGrpSpPr>
        <p:grpSpPr>
          <a:xfrm>
            <a:off x="6223610" y="1225607"/>
            <a:ext cx="5785760" cy="5027632"/>
            <a:chOff x="6627976" y="1132703"/>
            <a:chExt cx="5239361" cy="5027632"/>
          </a:xfrm>
        </p:grpSpPr>
        <p:grpSp>
          <p:nvGrpSpPr>
            <p:cNvPr id="36" name="Group 35">
              <a:extLst>
                <a:ext uri="{FF2B5EF4-FFF2-40B4-BE49-F238E27FC236}">
                  <a16:creationId xmlns:a16="http://schemas.microsoft.com/office/drawing/2014/main" id="{C98F4A2B-750F-1DD5-03C9-C41265CFA1B5}"/>
                </a:ext>
              </a:extLst>
            </p:cNvPr>
            <p:cNvGrpSpPr/>
            <p:nvPr/>
          </p:nvGrpSpPr>
          <p:grpSpPr>
            <a:xfrm>
              <a:off x="6627976" y="1132703"/>
              <a:ext cx="5100012" cy="1107168"/>
              <a:chOff x="6096000" y="1104726"/>
              <a:chExt cx="5100012" cy="1107168"/>
            </a:xfrm>
          </p:grpSpPr>
          <p:sp>
            <p:nvSpPr>
              <p:cNvPr id="19" name="TextBox 18">
                <a:extLst>
                  <a:ext uri="{FF2B5EF4-FFF2-40B4-BE49-F238E27FC236}">
                    <a16:creationId xmlns:a16="http://schemas.microsoft.com/office/drawing/2014/main" id="{E2BD0C11-3A24-4964-528D-42C321DFCA8C}"/>
                  </a:ext>
                </a:extLst>
              </p:cNvPr>
              <p:cNvSpPr txBox="1"/>
              <p:nvPr/>
            </p:nvSpPr>
            <p:spPr>
              <a:xfrm>
                <a:off x="6096000" y="1104726"/>
                <a:ext cx="3833446" cy="461665"/>
              </a:xfrm>
              <a:prstGeom prst="rect">
                <a:avLst/>
              </a:prstGeom>
              <a:noFill/>
            </p:spPr>
            <p:txBody>
              <a:bodyPr wrap="square" rtlCol="0">
                <a:spAutoFit/>
              </a:bodyPr>
              <a:lstStyle/>
              <a:p>
                <a:r>
                  <a:rPr lang="en-US" sz="2400" b="1" dirty="0">
                    <a:solidFill>
                      <a:srgbClr val="2B2B2B"/>
                    </a:solidFill>
                    <a:latin typeface="Inter" panose="02000503000000020004" pitchFamily="2" charset="0"/>
                    <a:ea typeface="Inter" panose="02000503000000020004" pitchFamily="2" charset="0"/>
                  </a:rPr>
                  <a:t>Business Need</a:t>
                </a:r>
              </a:p>
            </p:txBody>
          </p:sp>
          <p:sp>
            <p:nvSpPr>
              <p:cNvPr id="23" name="TextBox 22">
                <a:extLst>
                  <a:ext uri="{FF2B5EF4-FFF2-40B4-BE49-F238E27FC236}">
                    <a16:creationId xmlns:a16="http://schemas.microsoft.com/office/drawing/2014/main" id="{9B5FBBAD-C42C-B25D-CF28-DE4947C95E2E}"/>
                  </a:ext>
                </a:extLst>
              </p:cNvPr>
              <p:cNvSpPr txBox="1"/>
              <p:nvPr/>
            </p:nvSpPr>
            <p:spPr>
              <a:xfrm>
                <a:off x="6096000" y="1565563"/>
                <a:ext cx="5100012" cy="646331"/>
              </a:xfrm>
              <a:prstGeom prst="rect">
                <a:avLst/>
              </a:prstGeom>
              <a:noFill/>
            </p:spPr>
            <p:txBody>
              <a:bodyPr wrap="square" rtlCol="0">
                <a:spAutoFit/>
              </a:bodyPr>
              <a:lstStyle/>
              <a:p>
                <a:r>
                  <a:rPr lang="en-US" dirty="0">
                    <a:solidFill>
                      <a:schemeClr val="tx1">
                        <a:lumMod val="65000"/>
                        <a:lumOff val="35000"/>
                      </a:schemeClr>
                    </a:solidFill>
                    <a:latin typeface="Inter" panose="02000503000000020004" pitchFamily="2" charset="0"/>
                    <a:ea typeface="Inter" panose="02000503000000020004" pitchFamily="2" charset="0"/>
                  </a:rPr>
                  <a:t>Capture cross platform login behavior to drive personalization &amp; journey orchestration</a:t>
                </a:r>
              </a:p>
            </p:txBody>
          </p:sp>
        </p:grpSp>
        <p:grpSp>
          <p:nvGrpSpPr>
            <p:cNvPr id="35" name="Group 34">
              <a:extLst>
                <a:ext uri="{FF2B5EF4-FFF2-40B4-BE49-F238E27FC236}">
                  <a16:creationId xmlns:a16="http://schemas.microsoft.com/office/drawing/2014/main" id="{59BAC396-C907-3A2C-80DB-BC513E0D66E0}"/>
                </a:ext>
              </a:extLst>
            </p:cNvPr>
            <p:cNvGrpSpPr/>
            <p:nvPr/>
          </p:nvGrpSpPr>
          <p:grpSpPr>
            <a:xfrm>
              <a:off x="6627976" y="2346363"/>
              <a:ext cx="5100012" cy="1015663"/>
              <a:chOff x="6096000" y="2380681"/>
              <a:chExt cx="5100012" cy="1015663"/>
            </a:xfrm>
          </p:grpSpPr>
          <p:sp>
            <p:nvSpPr>
              <p:cNvPr id="25" name="TextBox 24">
                <a:extLst>
                  <a:ext uri="{FF2B5EF4-FFF2-40B4-BE49-F238E27FC236}">
                    <a16:creationId xmlns:a16="http://schemas.microsoft.com/office/drawing/2014/main" id="{463FD5E8-232D-6389-BCD8-905EAC8C01F9}"/>
                  </a:ext>
                </a:extLst>
              </p:cNvPr>
              <p:cNvSpPr txBox="1"/>
              <p:nvPr/>
            </p:nvSpPr>
            <p:spPr>
              <a:xfrm>
                <a:off x="6096000" y="2380681"/>
                <a:ext cx="3833446" cy="461665"/>
              </a:xfrm>
              <a:prstGeom prst="rect">
                <a:avLst/>
              </a:prstGeom>
              <a:noFill/>
            </p:spPr>
            <p:txBody>
              <a:bodyPr wrap="square" rtlCol="0">
                <a:spAutoFit/>
              </a:bodyPr>
              <a:lstStyle/>
              <a:p>
                <a:r>
                  <a:rPr lang="en-US" sz="2400" b="1" dirty="0">
                    <a:solidFill>
                      <a:srgbClr val="2B2B2B"/>
                    </a:solidFill>
                    <a:latin typeface="Inter" panose="02000503000000020004" pitchFamily="2" charset="0"/>
                    <a:ea typeface="Inter" panose="02000503000000020004" pitchFamily="2" charset="0"/>
                  </a:rPr>
                  <a:t>Challenge</a:t>
                </a:r>
              </a:p>
            </p:txBody>
          </p:sp>
          <p:sp>
            <p:nvSpPr>
              <p:cNvPr id="30" name="TextBox 29">
                <a:extLst>
                  <a:ext uri="{FF2B5EF4-FFF2-40B4-BE49-F238E27FC236}">
                    <a16:creationId xmlns:a16="http://schemas.microsoft.com/office/drawing/2014/main" id="{7DA31D31-A34B-E94B-6A2F-E0B6070915C0}"/>
                  </a:ext>
                </a:extLst>
              </p:cNvPr>
              <p:cNvSpPr txBox="1"/>
              <p:nvPr/>
            </p:nvSpPr>
            <p:spPr>
              <a:xfrm>
                <a:off x="6096000" y="2750013"/>
                <a:ext cx="5100012" cy="646331"/>
              </a:xfrm>
              <a:prstGeom prst="rect">
                <a:avLst/>
              </a:prstGeom>
              <a:noFill/>
            </p:spPr>
            <p:txBody>
              <a:bodyPr wrap="square" rtlCol="0">
                <a:spAutoFit/>
              </a:bodyPr>
              <a:lstStyle/>
              <a:p>
                <a:r>
                  <a:rPr lang="en-US" dirty="0">
                    <a:solidFill>
                      <a:schemeClr val="tx1">
                        <a:lumMod val="65000"/>
                        <a:lumOff val="35000"/>
                      </a:schemeClr>
                    </a:solidFill>
                    <a:latin typeface="Inter" panose="02000503000000020004" pitchFamily="2" charset="0"/>
                    <a:ea typeface="Inter" panose="02000503000000020004" pitchFamily="2" charset="0"/>
                  </a:rPr>
                  <a:t>Auth0 has transparent login &amp; the OOTB flow data did not align with the Purina data model</a:t>
                </a:r>
              </a:p>
            </p:txBody>
          </p:sp>
        </p:grpSp>
        <p:grpSp>
          <p:nvGrpSpPr>
            <p:cNvPr id="33" name="Group 32">
              <a:extLst>
                <a:ext uri="{FF2B5EF4-FFF2-40B4-BE49-F238E27FC236}">
                  <a16:creationId xmlns:a16="http://schemas.microsoft.com/office/drawing/2014/main" id="{26D63B7E-3DF6-1E06-908A-E090FCCC2ED9}"/>
                </a:ext>
              </a:extLst>
            </p:cNvPr>
            <p:cNvGrpSpPr/>
            <p:nvPr/>
          </p:nvGrpSpPr>
          <p:grpSpPr>
            <a:xfrm>
              <a:off x="6627976" y="3468518"/>
              <a:ext cx="5100012" cy="1292662"/>
              <a:chOff x="6096000" y="3493775"/>
              <a:chExt cx="5100012" cy="1292662"/>
            </a:xfrm>
          </p:grpSpPr>
          <p:sp>
            <p:nvSpPr>
              <p:cNvPr id="31" name="TextBox 30">
                <a:extLst>
                  <a:ext uri="{FF2B5EF4-FFF2-40B4-BE49-F238E27FC236}">
                    <a16:creationId xmlns:a16="http://schemas.microsoft.com/office/drawing/2014/main" id="{449FDB58-0F37-A3EF-CB09-3FBB9774F1BE}"/>
                  </a:ext>
                </a:extLst>
              </p:cNvPr>
              <p:cNvSpPr txBox="1"/>
              <p:nvPr/>
            </p:nvSpPr>
            <p:spPr>
              <a:xfrm>
                <a:off x="6096000" y="3493775"/>
                <a:ext cx="3833446" cy="461665"/>
              </a:xfrm>
              <a:prstGeom prst="rect">
                <a:avLst/>
              </a:prstGeom>
              <a:noFill/>
            </p:spPr>
            <p:txBody>
              <a:bodyPr wrap="square" rtlCol="0">
                <a:spAutoFit/>
              </a:bodyPr>
              <a:lstStyle/>
              <a:p>
                <a:r>
                  <a:rPr lang="en-US" sz="2400" b="1" dirty="0">
                    <a:solidFill>
                      <a:srgbClr val="2B2B2B"/>
                    </a:solidFill>
                    <a:latin typeface="Inter" panose="02000503000000020004" pitchFamily="2" charset="0"/>
                    <a:ea typeface="Inter" panose="02000503000000020004" pitchFamily="2" charset="0"/>
                  </a:rPr>
                  <a:t>Solution</a:t>
                </a:r>
              </a:p>
            </p:txBody>
          </p:sp>
          <p:sp>
            <p:nvSpPr>
              <p:cNvPr id="32" name="TextBox 31">
                <a:extLst>
                  <a:ext uri="{FF2B5EF4-FFF2-40B4-BE49-F238E27FC236}">
                    <a16:creationId xmlns:a16="http://schemas.microsoft.com/office/drawing/2014/main" id="{909DD7A5-8EA8-8965-757C-53C8C103D99A}"/>
                  </a:ext>
                </a:extLst>
              </p:cNvPr>
              <p:cNvSpPr txBox="1"/>
              <p:nvPr/>
            </p:nvSpPr>
            <p:spPr>
              <a:xfrm>
                <a:off x="6096000" y="3863107"/>
                <a:ext cx="5100012" cy="923330"/>
              </a:xfrm>
              <a:prstGeom prst="rect">
                <a:avLst/>
              </a:prstGeom>
              <a:noFill/>
            </p:spPr>
            <p:txBody>
              <a:bodyPr wrap="square" rtlCol="0">
                <a:spAutoFit/>
              </a:bodyPr>
              <a:lstStyle/>
              <a:p>
                <a:r>
                  <a:rPr lang="en-US" dirty="0">
                    <a:solidFill>
                      <a:schemeClr val="tx1">
                        <a:lumMod val="65000"/>
                        <a:lumOff val="35000"/>
                      </a:schemeClr>
                    </a:solidFill>
                    <a:latin typeface="Inter" panose="02000503000000020004" pitchFamily="2" charset="0"/>
                    <a:ea typeface="Inter" panose="02000503000000020004" pitchFamily="2" charset="0"/>
                  </a:rPr>
                  <a:t>Implemented Auth0 source in Segment while curating incoming data and generating business-specific events and profile traits</a:t>
                </a:r>
              </a:p>
            </p:txBody>
          </p:sp>
        </p:grpSp>
        <p:grpSp>
          <p:nvGrpSpPr>
            <p:cNvPr id="38" name="Group 37">
              <a:extLst>
                <a:ext uri="{FF2B5EF4-FFF2-40B4-BE49-F238E27FC236}">
                  <a16:creationId xmlns:a16="http://schemas.microsoft.com/office/drawing/2014/main" id="{6EFD1D44-EBF0-F9DA-BADF-61E4ED598159}"/>
                </a:ext>
              </a:extLst>
            </p:cNvPr>
            <p:cNvGrpSpPr/>
            <p:nvPr/>
          </p:nvGrpSpPr>
          <p:grpSpPr>
            <a:xfrm>
              <a:off x="6627976" y="4867673"/>
              <a:ext cx="5239361" cy="1292662"/>
              <a:chOff x="6096000" y="3827340"/>
              <a:chExt cx="5239361" cy="1292662"/>
            </a:xfrm>
          </p:grpSpPr>
          <p:sp>
            <p:nvSpPr>
              <p:cNvPr id="39" name="TextBox 38">
                <a:extLst>
                  <a:ext uri="{FF2B5EF4-FFF2-40B4-BE49-F238E27FC236}">
                    <a16:creationId xmlns:a16="http://schemas.microsoft.com/office/drawing/2014/main" id="{DC3EC3AA-2B7B-447C-813F-0B5DDBA1CE27}"/>
                  </a:ext>
                </a:extLst>
              </p:cNvPr>
              <p:cNvSpPr txBox="1"/>
              <p:nvPr/>
            </p:nvSpPr>
            <p:spPr>
              <a:xfrm>
                <a:off x="6096000" y="3827340"/>
                <a:ext cx="3833446" cy="461665"/>
              </a:xfrm>
              <a:prstGeom prst="rect">
                <a:avLst/>
              </a:prstGeom>
              <a:noFill/>
            </p:spPr>
            <p:txBody>
              <a:bodyPr wrap="square" rtlCol="0">
                <a:spAutoFit/>
              </a:bodyPr>
              <a:lstStyle/>
              <a:p>
                <a:r>
                  <a:rPr lang="en-US" sz="2400" b="1" dirty="0">
                    <a:solidFill>
                      <a:srgbClr val="2B2B2B"/>
                    </a:solidFill>
                    <a:latin typeface="Inter" panose="02000503000000020004" pitchFamily="2" charset="0"/>
                    <a:ea typeface="Inter" panose="02000503000000020004" pitchFamily="2" charset="0"/>
                  </a:rPr>
                  <a:t>Impact</a:t>
                </a:r>
              </a:p>
            </p:txBody>
          </p:sp>
          <p:sp>
            <p:nvSpPr>
              <p:cNvPr id="41" name="TextBox 40">
                <a:extLst>
                  <a:ext uri="{FF2B5EF4-FFF2-40B4-BE49-F238E27FC236}">
                    <a16:creationId xmlns:a16="http://schemas.microsoft.com/office/drawing/2014/main" id="{B4137245-A529-C7FA-0D52-C71561F1329C}"/>
                  </a:ext>
                </a:extLst>
              </p:cNvPr>
              <p:cNvSpPr txBox="1"/>
              <p:nvPr/>
            </p:nvSpPr>
            <p:spPr>
              <a:xfrm>
                <a:off x="6096000" y="4196672"/>
                <a:ext cx="5239361" cy="923330"/>
              </a:xfrm>
              <a:prstGeom prst="rect">
                <a:avLst/>
              </a:prstGeom>
              <a:noFill/>
            </p:spPr>
            <p:txBody>
              <a:bodyPr wrap="square" rtlCol="0">
                <a:spAutoFit/>
              </a:bodyPr>
              <a:lstStyle/>
              <a:p>
                <a:r>
                  <a:rPr lang="en-US" dirty="0">
                    <a:solidFill>
                      <a:schemeClr val="tx1">
                        <a:lumMod val="65000"/>
                        <a:lumOff val="35000"/>
                      </a:schemeClr>
                    </a:solidFill>
                    <a:latin typeface="Inter" panose="02000503000000020004" pitchFamily="2" charset="0"/>
                    <a:ea typeface="Inter" panose="02000503000000020004" pitchFamily="2" charset="0"/>
                  </a:rPr>
                  <a:t>Restored visibility into key behavioral signals while maintaining a clean, governed data model for activation and analytics</a:t>
                </a:r>
              </a:p>
            </p:txBody>
          </p:sp>
        </p:grpSp>
      </p:grpSp>
      <p:grpSp>
        <p:nvGrpSpPr>
          <p:cNvPr id="28674" name="Group 28673">
            <a:extLst>
              <a:ext uri="{FF2B5EF4-FFF2-40B4-BE49-F238E27FC236}">
                <a16:creationId xmlns:a16="http://schemas.microsoft.com/office/drawing/2014/main" id="{3A74767C-6DF8-C969-81CE-426F64D58D67}"/>
              </a:ext>
            </a:extLst>
          </p:cNvPr>
          <p:cNvGrpSpPr/>
          <p:nvPr/>
        </p:nvGrpSpPr>
        <p:grpSpPr>
          <a:xfrm>
            <a:off x="709095" y="1670355"/>
            <a:ext cx="1843484" cy="1843484"/>
            <a:chOff x="1634460" y="-7443793"/>
            <a:chExt cx="3438939" cy="3438939"/>
          </a:xfrm>
        </p:grpSpPr>
        <p:sp>
          <p:nvSpPr>
            <p:cNvPr id="43" name="Oval 42">
              <a:extLst>
                <a:ext uri="{FF2B5EF4-FFF2-40B4-BE49-F238E27FC236}">
                  <a16:creationId xmlns:a16="http://schemas.microsoft.com/office/drawing/2014/main" id="{1EFC38BD-6988-E51E-CBDF-187B60A75772}"/>
                </a:ext>
              </a:extLst>
            </p:cNvPr>
            <p:cNvSpPr/>
            <p:nvPr/>
          </p:nvSpPr>
          <p:spPr>
            <a:xfrm>
              <a:off x="1634460" y="-7443793"/>
              <a:ext cx="3438939" cy="343893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Inter" panose="02000503000000020004" pitchFamily="2" charset="0"/>
                <a:ea typeface="Inter" panose="02000503000000020004" pitchFamily="2" charset="0"/>
              </a:endParaRPr>
            </a:p>
          </p:txBody>
        </p:sp>
        <p:pic>
          <p:nvPicPr>
            <p:cNvPr id="26" name="Picture 8" descr="Petivity, Powered by Purina">
              <a:extLst>
                <a:ext uri="{FF2B5EF4-FFF2-40B4-BE49-F238E27FC236}">
                  <a16:creationId xmlns:a16="http://schemas.microsoft.com/office/drawing/2014/main" id="{C639EFE8-F100-6C22-2148-F451A60D564E}"/>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2865865" y="-4799079"/>
              <a:ext cx="976131" cy="28842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2" descr="Petfinder Feeding Partners">
              <a:extLst>
                <a:ext uri="{FF2B5EF4-FFF2-40B4-BE49-F238E27FC236}">
                  <a16:creationId xmlns:a16="http://schemas.microsoft.com/office/drawing/2014/main" id="{78697C30-7EAF-C854-D61F-6E105BF9163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2225" y="-5594889"/>
              <a:ext cx="1057568" cy="566835"/>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8" descr="Purina Logo and symbol, meaning, history, PNG, brand">
              <a:extLst>
                <a:ext uri="{FF2B5EF4-FFF2-40B4-BE49-F238E27FC236}">
                  <a16:creationId xmlns:a16="http://schemas.microsoft.com/office/drawing/2014/main" id="{EB51EB63-7217-E44F-AD8A-C26C7FC105C6}"/>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34467" b="35277"/>
            <a:stretch>
              <a:fillRect/>
            </a:stretch>
          </p:blipFill>
          <p:spPr bwMode="auto">
            <a:xfrm>
              <a:off x="2751689" y="-6947966"/>
              <a:ext cx="1204484" cy="22777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8" descr="myPurina App - Walmart.com">
              <a:extLst>
                <a:ext uri="{FF2B5EF4-FFF2-40B4-BE49-F238E27FC236}">
                  <a16:creationId xmlns:a16="http://schemas.microsoft.com/office/drawing/2014/main" id="{F53B9772-C094-8FF9-AE92-ABE6B9EFD879}"/>
                </a:ext>
              </a:extLst>
            </p:cNvPr>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3348" b="33259" l="33442" r="64211">
                          <a14:foregroundMark x1="49804" y1="20759" x2="54824" y2="20982"/>
                          <a14:foregroundMark x1="54759" y1="25446" x2="54759" y2="25446"/>
                          <a14:foregroundMark x1="49218" y1="25223" x2="49218" y2="25223"/>
                          <a14:foregroundMark x1="62451" y1="26116" x2="62451" y2="26116"/>
                          <a14:foregroundMark x1="64211" y1="25670" x2="64081" y2="28795"/>
                          <a14:foregroundMark x1="44980" y1="27679" x2="44980" y2="27679"/>
                          <a14:foregroundMark x1="43611" y1="24107" x2="43611" y2="24107"/>
                          <a14:foregroundMark x1="46154" y1="22991" x2="46154" y2="22991"/>
                          <a14:foregroundMark x1="46154" y1="31250" x2="46154" y2="31250"/>
                          <a14:foregroundMark x1="44068" y1="30357" x2="44068" y2="30357"/>
                          <a14:foregroundMark x1="39700" y1="27679" x2="39700" y2="27679"/>
                        </a14:backgroundRemoval>
                      </a14:imgEffect>
                    </a14:imgLayer>
                  </a14:imgProps>
                </a:ext>
                <a:ext uri="{28A0092B-C50C-407E-A947-70E740481C1C}">
                  <a14:useLocalDpi xmlns:a14="http://schemas.microsoft.com/office/drawing/2010/main" val="0"/>
                </a:ext>
              </a:extLst>
            </a:blip>
            <a:srcRect l="34159" t="16997" r="34175" b="62729"/>
            <a:stretch>
              <a:fillRect/>
            </a:stretch>
          </p:blipFill>
          <p:spPr bwMode="auto">
            <a:xfrm>
              <a:off x="3353931" y="-6448316"/>
              <a:ext cx="1218069" cy="22777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Pro Club Rewards">
              <a:extLst>
                <a:ext uri="{FF2B5EF4-FFF2-40B4-BE49-F238E27FC236}">
                  <a16:creationId xmlns:a16="http://schemas.microsoft.com/office/drawing/2014/main" id="{7AE2CA1E-F1E0-BAFC-3624-659E7A0D082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00274" y="-6474164"/>
              <a:ext cx="915055" cy="27237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Petfinder: Everything You Need to Know | Pawlicy Advisor">
              <a:extLst>
                <a:ext uri="{FF2B5EF4-FFF2-40B4-BE49-F238E27FC236}">
                  <a16:creationId xmlns:a16="http://schemas.microsoft.com/office/drawing/2014/main" id="{70432DEF-F705-DDF7-A631-7BC64FBB6E3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53103" y="-6012750"/>
              <a:ext cx="1006140" cy="28842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314ABD31-6B0F-D21B-6BFB-F32C288351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2407" y="-6000319"/>
              <a:ext cx="1010569" cy="301489"/>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Friskies® Cat Fishing - APK Download for Android | Aptoide">
              <a:extLst>
                <a:ext uri="{FF2B5EF4-FFF2-40B4-BE49-F238E27FC236}">
                  <a16:creationId xmlns:a16="http://schemas.microsoft.com/office/drawing/2014/main" id="{8BEA9253-09D4-3778-9071-D74E42D63A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3103" y="-5583902"/>
              <a:ext cx="1186726" cy="579456"/>
            </a:xfrm>
            <a:prstGeom prst="rect">
              <a:avLst/>
            </a:prstGeom>
            <a:noFill/>
            <a:extLst>
              <a:ext uri="{909E8E84-426E-40DD-AFC4-6F175D3DCCD1}">
                <a14:hiddenFill xmlns:a14="http://schemas.microsoft.com/office/drawing/2010/main">
                  <a:solidFill>
                    <a:srgbClr val="FFFFFF"/>
                  </a:solidFill>
                </a14:hiddenFill>
              </a:ext>
            </a:extLst>
          </p:spPr>
        </p:pic>
      </p:grpSp>
      <p:sp>
        <p:nvSpPr>
          <p:cNvPr id="62" name="Oval 61">
            <a:extLst>
              <a:ext uri="{FF2B5EF4-FFF2-40B4-BE49-F238E27FC236}">
                <a16:creationId xmlns:a16="http://schemas.microsoft.com/office/drawing/2014/main" id="{1E0739AA-1DC7-CB26-9B56-6DD50BA7892F}"/>
              </a:ext>
            </a:extLst>
          </p:cNvPr>
          <p:cNvSpPr/>
          <p:nvPr/>
        </p:nvSpPr>
        <p:spPr>
          <a:xfrm>
            <a:off x="4008683" y="1844866"/>
            <a:ext cx="1505469" cy="150546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Inter" panose="02000503000000020004" pitchFamily="2" charset="0"/>
              <a:ea typeface="Inter" panose="02000503000000020004" pitchFamily="2" charset="0"/>
            </a:endParaRPr>
          </a:p>
        </p:txBody>
      </p:sp>
      <p:pic>
        <p:nvPicPr>
          <p:cNvPr id="28672" name="Picture 4">
            <a:extLst>
              <a:ext uri="{FF2B5EF4-FFF2-40B4-BE49-F238E27FC236}">
                <a16:creationId xmlns:a16="http://schemas.microsoft.com/office/drawing/2014/main" id="{6153819A-07F4-8357-FE12-18C01F05C3D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p:blipFill>
        <p:spPr bwMode="auto">
          <a:xfrm>
            <a:off x="4346822" y="2248848"/>
            <a:ext cx="855281" cy="218184"/>
          </a:xfrm>
          <a:prstGeom prst="rect">
            <a:avLst/>
          </a:prstGeom>
          <a:noFill/>
          <a:extLst>
            <a:ext uri="{909E8E84-426E-40DD-AFC4-6F175D3DCCD1}">
              <a14:hiddenFill xmlns:a14="http://schemas.microsoft.com/office/drawing/2010/main">
                <a:solidFill>
                  <a:srgbClr val="FFFFFF"/>
                </a:solidFill>
              </a14:hiddenFill>
            </a:ext>
          </a:extLst>
        </p:spPr>
      </p:pic>
      <p:sp>
        <p:nvSpPr>
          <p:cNvPr id="28681" name="TextBox 28680">
            <a:extLst>
              <a:ext uri="{FF2B5EF4-FFF2-40B4-BE49-F238E27FC236}">
                <a16:creationId xmlns:a16="http://schemas.microsoft.com/office/drawing/2014/main" id="{1FA17799-EED6-F435-9FFC-6E891526109C}"/>
              </a:ext>
            </a:extLst>
          </p:cNvPr>
          <p:cNvSpPr txBox="1"/>
          <p:nvPr/>
        </p:nvSpPr>
        <p:spPr>
          <a:xfrm>
            <a:off x="4029878" y="2590883"/>
            <a:ext cx="1501074" cy="507831"/>
          </a:xfrm>
          <a:prstGeom prst="rect">
            <a:avLst/>
          </a:prstGeom>
          <a:noFill/>
        </p:spPr>
        <p:txBody>
          <a:bodyPr wrap="square" lIns="91440" tIns="45720" rIns="91440" bIns="45720" rtlCol="0" anchor="t">
            <a:spAutoFit/>
          </a:bodyPr>
          <a:lstStyle/>
          <a:p>
            <a:pPr algn="ctr"/>
            <a:r>
              <a:rPr lang="en-US" sz="900">
                <a:latin typeface="Inter"/>
                <a:ea typeface="Inter"/>
              </a:rPr>
              <a:t>Consumer Unification</a:t>
            </a:r>
          </a:p>
          <a:p>
            <a:pPr algn="ctr"/>
            <a:br>
              <a:rPr lang="en-US" sz="900">
                <a:latin typeface="Inter" panose="02000503000000020004" pitchFamily="2" charset="0"/>
                <a:ea typeface="Inter" panose="02000503000000020004" pitchFamily="2" charset="0"/>
              </a:rPr>
            </a:br>
            <a:r>
              <a:rPr lang="en-US" sz="900">
                <a:latin typeface="Inter"/>
                <a:ea typeface="Inter"/>
              </a:rPr>
              <a:t>Event Orchestration</a:t>
            </a:r>
          </a:p>
        </p:txBody>
      </p:sp>
      <p:cxnSp>
        <p:nvCxnSpPr>
          <p:cNvPr id="28710" name="Straight Arrow Connector 28709">
            <a:extLst>
              <a:ext uri="{FF2B5EF4-FFF2-40B4-BE49-F238E27FC236}">
                <a16:creationId xmlns:a16="http://schemas.microsoft.com/office/drawing/2014/main" id="{FEBEAE78-2C7B-13DC-C4CA-64CDE56E7E07}"/>
              </a:ext>
            </a:extLst>
          </p:cNvPr>
          <p:cNvCxnSpPr>
            <a:cxnSpLocks/>
            <a:endCxn id="62" idx="1"/>
          </p:cNvCxnSpPr>
          <p:nvPr/>
        </p:nvCxnSpPr>
        <p:spPr>
          <a:xfrm>
            <a:off x="3788950" y="1863072"/>
            <a:ext cx="440203" cy="202263"/>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grpSp>
        <p:nvGrpSpPr>
          <p:cNvPr id="28727" name="Group 28726">
            <a:extLst>
              <a:ext uri="{FF2B5EF4-FFF2-40B4-BE49-F238E27FC236}">
                <a16:creationId xmlns:a16="http://schemas.microsoft.com/office/drawing/2014/main" id="{D2155C10-D31A-BE63-8794-74D94BBF3A37}"/>
              </a:ext>
            </a:extLst>
          </p:cNvPr>
          <p:cNvGrpSpPr/>
          <p:nvPr/>
        </p:nvGrpSpPr>
        <p:grpSpPr>
          <a:xfrm>
            <a:off x="2619055" y="2813411"/>
            <a:ext cx="1204823" cy="1204823"/>
            <a:chOff x="2139890" y="2404606"/>
            <a:chExt cx="1204823" cy="1204823"/>
          </a:xfrm>
        </p:grpSpPr>
        <p:sp>
          <p:nvSpPr>
            <p:cNvPr id="28721" name="Oval 28720">
              <a:extLst>
                <a:ext uri="{FF2B5EF4-FFF2-40B4-BE49-F238E27FC236}">
                  <a16:creationId xmlns:a16="http://schemas.microsoft.com/office/drawing/2014/main" id="{BCD6648B-617F-8677-1A45-FFDE80F40F32}"/>
                </a:ext>
              </a:extLst>
            </p:cNvPr>
            <p:cNvSpPr/>
            <p:nvPr/>
          </p:nvSpPr>
          <p:spPr>
            <a:xfrm>
              <a:off x="2139890" y="2404606"/>
              <a:ext cx="1204823" cy="1204823"/>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600">
                <a:solidFill>
                  <a:srgbClr val="2B2B2B"/>
                </a:solidFill>
                <a:latin typeface="Inter" panose="02000503000000020004" pitchFamily="2" charset="0"/>
                <a:ea typeface="Inter" panose="02000503000000020004" pitchFamily="2" charset="0"/>
              </a:endParaRPr>
            </a:p>
          </p:txBody>
        </p:sp>
        <p:pic>
          <p:nvPicPr>
            <p:cNvPr id="28725" name="Picture 30" descr="Secure AI Agent &amp; User Authentication | Auth0">
              <a:extLst>
                <a:ext uri="{FF2B5EF4-FFF2-40B4-BE49-F238E27FC236}">
                  <a16:creationId xmlns:a16="http://schemas.microsoft.com/office/drawing/2014/main" id="{97FB4DEE-163E-EE62-4E2D-FEE6E54142C3}"/>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b="28984"/>
            <a:stretch>
              <a:fillRect/>
            </a:stretch>
          </p:blipFill>
          <p:spPr bwMode="auto">
            <a:xfrm>
              <a:off x="2270815" y="2839746"/>
              <a:ext cx="919160" cy="347632"/>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8731" name="Straight Arrow Connector 28730">
            <a:extLst>
              <a:ext uri="{FF2B5EF4-FFF2-40B4-BE49-F238E27FC236}">
                <a16:creationId xmlns:a16="http://schemas.microsoft.com/office/drawing/2014/main" id="{70A9B0D7-0321-9515-55DC-B2AE37181F4E}"/>
              </a:ext>
            </a:extLst>
          </p:cNvPr>
          <p:cNvCxnSpPr>
            <a:cxnSpLocks/>
            <a:endCxn id="62" idx="3"/>
          </p:cNvCxnSpPr>
          <p:nvPr/>
        </p:nvCxnSpPr>
        <p:spPr>
          <a:xfrm flipV="1">
            <a:off x="3823878" y="3129864"/>
            <a:ext cx="405276" cy="285959"/>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cxnSp>
        <p:nvCxnSpPr>
          <p:cNvPr id="28734" name="Straight Arrow Connector 28733">
            <a:extLst>
              <a:ext uri="{FF2B5EF4-FFF2-40B4-BE49-F238E27FC236}">
                <a16:creationId xmlns:a16="http://schemas.microsoft.com/office/drawing/2014/main" id="{6A6A843A-9A91-D81B-EA85-072BF9B9C496}"/>
              </a:ext>
            </a:extLst>
          </p:cNvPr>
          <p:cNvCxnSpPr>
            <a:cxnSpLocks/>
          </p:cNvCxnSpPr>
          <p:nvPr/>
        </p:nvCxnSpPr>
        <p:spPr>
          <a:xfrm flipV="1">
            <a:off x="2552579" y="2291612"/>
            <a:ext cx="451189" cy="309448"/>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cxnSp>
        <p:nvCxnSpPr>
          <p:cNvPr id="25601" name="Straight Arrow Connector 25600">
            <a:extLst>
              <a:ext uri="{FF2B5EF4-FFF2-40B4-BE49-F238E27FC236}">
                <a16:creationId xmlns:a16="http://schemas.microsoft.com/office/drawing/2014/main" id="{4A42E4AF-98C3-6F09-82D8-3F7E06D97B05}"/>
              </a:ext>
            </a:extLst>
          </p:cNvPr>
          <p:cNvCxnSpPr>
            <a:cxnSpLocks/>
            <a:stCxn id="43" idx="6"/>
          </p:cNvCxnSpPr>
          <p:nvPr/>
        </p:nvCxnSpPr>
        <p:spPr>
          <a:xfrm>
            <a:off x="2552579" y="2592097"/>
            <a:ext cx="436232" cy="275411"/>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grpSp>
        <p:nvGrpSpPr>
          <p:cNvPr id="25621" name="Group 25620">
            <a:extLst>
              <a:ext uri="{FF2B5EF4-FFF2-40B4-BE49-F238E27FC236}">
                <a16:creationId xmlns:a16="http://schemas.microsoft.com/office/drawing/2014/main" id="{DF6B7C40-6D9E-2649-AF7D-A6C3AB27F739}"/>
              </a:ext>
            </a:extLst>
          </p:cNvPr>
          <p:cNvGrpSpPr/>
          <p:nvPr/>
        </p:nvGrpSpPr>
        <p:grpSpPr>
          <a:xfrm>
            <a:off x="4803791" y="3780884"/>
            <a:ext cx="1204823" cy="1204823"/>
            <a:chOff x="4737609" y="3712557"/>
            <a:chExt cx="1204823" cy="1204823"/>
          </a:xfrm>
        </p:grpSpPr>
        <p:sp>
          <p:nvSpPr>
            <p:cNvPr id="25613" name="Oval 25612">
              <a:extLst>
                <a:ext uri="{FF2B5EF4-FFF2-40B4-BE49-F238E27FC236}">
                  <a16:creationId xmlns:a16="http://schemas.microsoft.com/office/drawing/2014/main" id="{35EA8186-153C-BE57-67D0-6603AC19AB13}"/>
                </a:ext>
              </a:extLst>
            </p:cNvPr>
            <p:cNvSpPr/>
            <p:nvPr/>
          </p:nvSpPr>
          <p:spPr>
            <a:xfrm>
              <a:off x="4737609" y="3712557"/>
              <a:ext cx="1204823" cy="1204823"/>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Inter" panose="02000503000000020004" pitchFamily="2" charset="0"/>
                <a:ea typeface="Inter" panose="02000503000000020004" pitchFamily="2" charset="0"/>
              </a:endParaRPr>
            </a:p>
          </p:txBody>
        </p:sp>
        <p:pic>
          <p:nvPicPr>
            <p:cNvPr id="25616" name="Picture 10">
              <a:extLst>
                <a:ext uri="{FF2B5EF4-FFF2-40B4-BE49-F238E27FC236}">
                  <a16:creationId xmlns:a16="http://schemas.microsoft.com/office/drawing/2014/main" id="{B7D9CE33-89CB-AAC3-BFEF-CB45BDBCA08F}"/>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6134" t="17457" r="18634" b="17310"/>
            <a:stretch>
              <a:fillRect/>
            </a:stretch>
          </p:blipFill>
          <p:spPr bwMode="auto">
            <a:xfrm>
              <a:off x="4943997" y="3888102"/>
              <a:ext cx="805109" cy="450678"/>
            </a:xfrm>
            <a:prstGeom prst="rect">
              <a:avLst/>
            </a:prstGeom>
            <a:noFill/>
            <a:extLst>
              <a:ext uri="{909E8E84-426E-40DD-AFC4-6F175D3DCCD1}">
                <a14:hiddenFill xmlns:a14="http://schemas.microsoft.com/office/drawing/2010/main">
                  <a:solidFill>
                    <a:srgbClr val="FFFFFF"/>
                  </a:solidFill>
                </a14:hiddenFill>
              </a:ext>
            </a:extLst>
          </p:spPr>
        </p:pic>
        <p:sp>
          <p:nvSpPr>
            <p:cNvPr id="25618" name="TextBox 25617">
              <a:extLst>
                <a:ext uri="{FF2B5EF4-FFF2-40B4-BE49-F238E27FC236}">
                  <a16:creationId xmlns:a16="http://schemas.microsoft.com/office/drawing/2014/main" id="{CF59CB86-E33C-16FE-D537-5BC9AD10741C}"/>
                </a:ext>
              </a:extLst>
            </p:cNvPr>
            <p:cNvSpPr txBox="1"/>
            <p:nvPr/>
          </p:nvSpPr>
          <p:spPr>
            <a:xfrm>
              <a:off x="4812688" y="4343550"/>
              <a:ext cx="1108170" cy="369332"/>
            </a:xfrm>
            <a:prstGeom prst="rect">
              <a:avLst/>
            </a:prstGeom>
            <a:noFill/>
          </p:spPr>
          <p:txBody>
            <a:bodyPr wrap="square" lIns="91440" tIns="45720" rIns="91440" bIns="45720" rtlCol="0" anchor="t">
              <a:spAutoFit/>
            </a:bodyPr>
            <a:lstStyle/>
            <a:p>
              <a:pPr algn="ctr"/>
              <a:r>
                <a:rPr lang="en-US" sz="900">
                  <a:latin typeface="Inter"/>
                  <a:ea typeface="Inter"/>
                </a:rPr>
                <a:t>Triggered Communications</a:t>
              </a:r>
            </a:p>
          </p:txBody>
        </p:sp>
      </p:grpSp>
      <p:grpSp>
        <p:nvGrpSpPr>
          <p:cNvPr id="25622" name="Group 25621">
            <a:extLst>
              <a:ext uri="{FF2B5EF4-FFF2-40B4-BE49-F238E27FC236}">
                <a16:creationId xmlns:a16="http://schemas.microsoft.com/office/drawing/2014/main" id="{702C3A5F-54B6-C1D0-BAAD-605C862A2CE3}"/>
              </a:ext>
            </a:extLst>
          </p:cNvPr>
          <p:cNvGrpSpPr/>
          <p:nvPr/>
        </p:nvGrpSpPr>
        <p:grpSpPr>
          <a:xfrm>
            <a:off x="3556593" y="3781791"/>
            <a:ext cx="1204823" cy="1204823"/>
            <a:chOff x="4737609" y="3712557"/>
            <a:chExt cx="1204823" cy="1204823"/>
          </a:xfrm>
        </p:grpSpPr>
        <p:sp>
          <p:nvSpPr>
            <p:cNvPr id="25623" name="Oval 25622">
              <a:extLst>
                <a:ext uri="{FF2B5EF4-FFF2-40B4-BE49-F238E27FC236}">
                  <a16:creationId xmlns:a16="http://schemas.microsoft.com/office/drawing/2014/main" id="{61BB6443-7A39-C194-FA07-E1EB2E607289}"/>
                </a:ext>
              </a:extLst>
            </p:cNvPr>
            <p:cNvSpPr/>
            <p:nvPr/>
          </p:nvSpPr>
          <p:spPr>
            <a:xfrm>
              <a:off x="4737609" y="3712557"/>
              <a:ext cx="1204823" cy="1204823"/>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Inter" panose="02000503000000020004" pitchFamily="2" charset="0"/>
                <a:ea typeface="Inter" panose="02000503000000020004" pitchFamily="2" charset="0"/>
              </a:endParaRPr>
            </a:p>
          </p:txBody>
        </p:sp>
        <p:pic>
          <p:nvPicPr>
            <p:cNvPr id="25624" name="Picture 10">
              <a:extLst>
                <a:ext uri="{FF2B5EF4-FFF2-40B4-BE49-F238E27FC236}">
                  <a16:creationId xmlns:a16="http://schemas.microsoft.com/office/drawing/2014/main" id="{7F747B94-F4E7-938B-70A0-26C98C5F651B}"/>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p:blipFill>
          <p:spPr bwMode="auto">
            <a:xfrm>
              <a:off x="4852752" y="4086988"/>
              <a:ext cx="947984" cy="224075"/>
            </a:xfrm>
            <a:prstGeom prst="rect">
              <a:avLst/>
            </a:prstGeom>
            <a:noFill/>
            <a:extLst>
              <a:ext uri="{909E8E84-426E-40DD-AFC4-6F175D3DCCD1}">
                <a14:hiddenFill xmlns:a14="http://schemas.microsoft.com/office/drawing/2010/main">
                  <a:solidFill>
                    <a:srgbClr val="FFFFFF"/>
                  </a:solidFill>
                </a14:hiddenFill>
              </a:ext>
            </a:extLst>
          </p:spPr>
        </p:pic>
        <p:sp>
          <p:nvSpPr>
            <p:cNvPr id="25625" name="TextBox 25624">
              <a:extLst>
                <a:ext uri="{FF2B5EF4-FFF2-40B4-BE49-F238E27FC236}">
                  <a16:creationId xmlns:a16="http://schemas.microsoft.com/office/drawing/2014/main" id="{66B075BB-196F-67F4-8734-5F3E92BF5067}"/>
                </a:ext>
              </a:extLst>
            </p:cNvPr>
            <p:cNvSpPr txBox="1"/>
            <p:nvPr/>
          </p:nvSpPr>
          <p:spPr>
            <a:xfrm>
              <a:off x="4796471" y="4341048"/>
              <a:ext cx="1108170" cy="230832"/>
            </a:xfrm>
            <a:prstGeom prst="rect">
              <a:avLst/>
            </a:prstGeom>
            <a:noFill/>
          </p:spPr>
          <p:txBody>
            <a:bodyPr wrap="square" lIns="91440" tIns="45720" rIns="91440" bIns="45720" rtlCol="0" anchor="t">
              <a:spAutoFit/>
            </a:bodyPr>
            <a:lstStyle/>
            <a:p>
              <a:pPr algn="ctr"/>
              <a:r>
                <a:rPr lang="en-US" sz="900">
                  <a:latin typeface="Inter"/>
                  <a:ea typeface="Inter"/>
                </a:rPr>
                <a:t>Purina</a:t>
              </a:r>
            </a:p>
          </p:txBody>
        </p:sp>
      </p:grpSp>
      <p:cxnSp>
        <p:nvCxnSpPr>
          <p:cNvPr id="25627" name="Straight Arrow Connector 25626">
            <a:extLst>
              <a:ext uri="{FF2B5EF4-FFF2-40B4-BE49-F238E27FC236}">
                <a16:creationId xmlns:a16="http://schemas.microsoft.com/office/drawing/2014/main" id="{8554C809-9A90-2956-0249-20E54530C2A4}"/>
              </a:ext>
            </a:extLst>
          </p:cNvPr>
          <p:cNvCxnSpPr>
            <a:cxnSpLocks/>
          </p:cNvCxnSpPr>
          <p:nvPr/>
        </p:nvCxnSpPr>
        <p:spPr>
          <a:xfrm flipH="1">
            <a:off x="4496077" y="3350333"/>
            <a:ext cx="270756" cy="531556"/>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cxnSp>
        <p:nvCxnSpPr>
          <p:cNvPr id="25631" name="Straight Arrow Connector 25630">
            <a:extLst>
              <a:ext uri="{FF2B5EF4-FFF2-40B4-BE49-F238E27FC236}">
                <a16:creationId xmlns:a16="http://schemas.microsoft.com/office/drawing/2014/main" id="{D149E3E3-EEB6-ADBA-7917-F0448A6395FB}"/>
              </a:ext>
            </a:extLst>
          </p:cNvPr>
          <p:cNvCxnSpPr>
            <a:cxnSpLocks/>
            <a:stCxn id="62" idx="4"/>
          </p:cNvCxnSpPr>
          <p:nvPr/>
        </p:nvCxnSpPr>
        <p:spPr>
          <a:xfrm>
            <a:off x="4761417" y="3350333"/>
            <a:ext cx="299454" cy="542398"/>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cxnSp>
        <p:nvCxnSpPr>
          <p:cNvPr id="25642" name="Straight Arrow Connector 25641">
            <a:extLst>
              <a:ext uri="{FF2B5EF4-FFF2-40B4-BE49-F238E27FC236}">
                <a16:creationId xmlns:a16="http://schemas.microsoft.com/office/drawing/2014/main" id="{A65433BC-1AD4-935C-0D94-A3FA751CBDA1}"/>
              </a:ext>
            </a:extLst>
          </p:cNvPr>
          <p:cNvCxnSpPr>
            <a:cxnSpLocks/>
          </p:cNvCxnSpPr>
          <p:nvPr/>
        </p:nvCxnSpPr>
        <p:spPr>
          <a:xfrm>
            <a:off x="4584974" y="4810172"/>
            <a:ext cx="186979" cy="311987"/>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cxnSp>
        <p:nvCxnSpPr>
          <p:cNvPr id="25644" name="Straight Arrow Connector 25643">
            <a:extLst>
              <a:ext uri="{FF2B5EF4-FFF2-40B4-BE49-F238E27FC236}">
                <a16:creationId xmlns:a16="http://schemas.microsoft.com/office/drawing/2014/main" id="{EF32E020-D1E0-C1D9-1C1F-D010975B2C98}"/>
              </a:ext>
            </a:extLst>
          </p:cNvPr>
          <p:cNvCxnSpPr>
            <a:cxnSpLocks/>
          </p:cNvCxnSpPr>
          <p:nvPr/>
        </p:nvCxnSpPr>
        <p:spPr>
          <a:xfrm flipH="1">
            <a:off x="4771953" y="4809265"/>
            <a:ext cx="208280" cy="312894"/>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grpSp>
        <p:nvGrpSpPr>
          <p:cNvPr id="25650" name="Group 25649">
            <a:extLst>
              <a:ext uri="{FF2B5EF4-FFF2-40B4-BE49-F238E27FC236}">
                <a16:creationId xmlns:a16="http://schemas.microsoft.com/office/drawing/2014/main" id="{CF84CE06-38D9-C36C-E827-44214386D81E}"/>
              </a:ext>
            </a:extLst>
          </p:cNvPr>
          <p:cNvGrpSpPr/>
          <p:nvPr/>
        </p:nvGrpSpPr>
        <p:grpSpPr>
          <a:xfrm>
            <a:off x="4169541" y="5122159"/>
            <a:ext cx="1204823" cy="1251625"/>
            <a:chOff x="-4024182" y="10803709"/>
            <a:chExt cx="1204823" cy="1251625"/>
          </a:xfrm>
        </p:grpSpPr>
        <p:sp>
          <p:nvSpPr>
            <p:cNvPr id="25651" name="Oval 25650">
              <a:extLst>
                <a:ext uri="{FF2B5EF4-FFF2-40B4-BE49-F238E27FC236}">
                  <a16:creationId xmlns:a16="http://schemas.microsoft.com/office/drawing/2014/main" id="{C5B4B4CA-F512-5CF7-5CDF-57DBF7D52E8B}"/>
                </a:ext>
              </a:extLst>
            </p:cNvPr>
            <p:cNvSpPr/>
            <p:nvPr/>
          </p:nvSpPr>
          <p:spPr>
            <a:xfrm>
              <a:off x="-4024182" y="10803709"/>
              <a:ext cx="1204823" cy="1204823"/>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a:solidFill>
                  <a:srgbClr val="2B2B2B"/>
                </a:solidFill>
                <a:latin typeface="Inter" panose="02000503000000020004" pitchFamily="2" charset="0"/>
                <a:ea typeface="Inter" panose="02000503000000020004" pitchFamily="2" charset="0"/>
              </a:endParaRPr>
            </a:p>
          </p:txBody>
        </p:sp>
        <p:grpSp>
          <p:nvGrpSpPr>
            <p:cNvPr id="25652" name="Group 25651">
              <a:extLst>
                <a:ext uri="{FF2B5EF4-FFF2-40B4-BE49-F238E27FC236}">
                  <a16:creationId xmlns:a16="http://schemas.microsoft.com/office/drawing/2014/main" id="{AB476182-1AF7-CEE3-31C4-66A55CF28B57}"/>
                </a:ext>
              </a:extLst>
            </p:cNvPr>
            <p:cNvGrpSpPr/>
            <p:nvPr/>
          </p:nvGrpSpPr>
          <p:grpSpPr>
            <a:xfrm>
              <a:off x="-3986392" y="10937353"/>
              <a:ext cx="1108170" cy="1117981"/>
              <a:chOff x="-3991969" y="10923368"/>
              <a:chExt cx="1108170" cy="1117981"/>
            </a:xfrm>
          </p:grpSpPr>
          <p:pic>
            <p:nvPicPr>
              <p:cNvPr id="25653" name="Graphic 25652" descr="Signal with solid fill">
                <a:extLst>
                  <a:ext uri="{FF2B5EF4-FFF2-40B4-BE49-F238E27FC236}">
                    <a16:creationId xmlns:a16="http://schemas.microsoft.com/office/drawing/2014/main" id="{00B423D5-05F8-A02C-2EEF-D55FB15A1C30}"/>
                  </a:ext>
                </a:extLst>
              </p:cNvPr>
              <p:cNvPicPr>
                <a:picLocks noChangeAspect="1"/>
              </p:cNvPicPr>
              <p:nvPr/>
            </p:nvPicPr>
            <p:blipFill>
              <a:blip>
                <a:extLst>
                  <a:ext uri="{96DAC541-7B7A-43D3-8B79-37D633B846F1}">
                    <asvg:svgBlip xmlns:asvg="http://schemas.microsoft.com/office/drawing/2016/SVG/main" r:embed="rId16"/>
                  </a:ext>
                </a:extLst>
              </a:blip>
              <a:srcRect/>
              <a:stretch/>
            </p:blipFill>
            <p:spPr>
              <a:xfrm>
                <a:off x="-3678795" y="10923368"/>
                <a:ext cx="457200" cy="457200"/>
              </a:xfrm>
              <a:prstGeom prst="rect">
                <a:avLst/>
              </a:prstGeom>
            </p:spPr>
          </p:pic>
          <p:sp>
            <p:nvSpPr>
              <p:cNvPr id="25654" name="TextBox 25653">
                <a:extLst>
                  <a:ext uri="{FF2B5EF4-FFF2-40B4-BE49-F238E27FC236}">
                    <a16:creationId xmlns:a16="http://schemas.microsoft.com/office/drawing/2014/main" id="{C84F66FF-35FE-B237-6E80-164E40116155}"/>
                  </a:ext>
                </a:extLst>
              </p:cNvPr>
              <p:cNvSpPr txBox="1"/>
              <p:nvPr/>
            </p:nvSpPr>
            <p:spPr>
              <a:xfrm>
                <a:off x="-3991969" y="11395018"/>
                <a:ext cx="1108170" cy="646331"/>
              </a:xfrm>
              <a:prstGeom prst="rect">
                <a:avLst/>
              </a:prstGeom>
              <a:noFill/>
            </p:spPr>
            <p:txBody>
              <a:bodyPr wrap="square" lIns="91440" tIns="45720" rIns="91440" bIns="45720" rtlCol="0" anchor="t">
                <a:spAutoFit/>
              </a:bodyPr>
              <a:lstStyle/>
              <a:p>
                <a:pPr algn="ctr"/>
                <a:r>
                  <a:rPr lang="en-US" sz="900">
                    <a:latin typeface="Inter"/>
                    <a:ea typeface="Inter"/>
                  </a:rPr>
                  <a:t>Reporting</a:t>
                </a:r>
                <a:br>
                  <a:rPr lang="en-US" sz="900">
                    <a:latin typeface="Inter"/>
                    <a:ea typeface="Inter"/>
                  </a:rPr>
                </a:br>
                <a:r>
                  <a:rPr lang="en-US" sz="900">
                    <a:latin typeface="Inter" panose="02000503000000020004" pitchFamily="2" charset="0"/>
                    <a:ea typeface="Inter" panose="02000503000000020004" pitchFamily="2" charset="0"/>
                  </a:rPr>
                  <a:t>Power BI</a:t>
                </a:r>
                <a:endParaRPr lang="en-US"/>
              </a:p>
              <a:p>
                <a:pPr algn="ctr"/>
                <a:endParaRPr lang="en-US" sz="900">
                  <a:latin typeface="Aptos"/>
                  <a:ea typeface="Inter" panose="02000503000000020004" pitchFamily="2" charset="0"/>
                </a:endParaRPr>
              </a:p>
              <a:p>
                <a:pPr algn="ctr"/>
                <a:endParaRPr lang="en-US" sz="900">
                  <a:latin typeface="Inter" panose="02000503000000020004" pitchFamily="2" charset="0"/>
                  <a:ea typeface="Inter" panose="02000503000000020004" pitchFamily="2" charset="0"/>
                </a:endParaRPr>
              </a:p>
            </p:txBody>
          </p:sp>
        </p:grpSp>
      </p:grpSp>
      <p:grpSp>
        <p:nvGrpSpPr>
          <p:cNvPr id="3092" name="Group 3091">
            <a:extLst>
              <a:ext uri="{FF2B5EF4-FFF2-40B4-BE49-F238E27FC236}">
                <a16:creationId xmlns:a16="http://schemas.microsoft.com/office/drawing/2014/main" id="{2C48F7FD-9ED5-FF7A-BEC3-0D70D5F5B18F}"/>
              </a:ext>
            </a:extLst>
          </p:cNvPr>
          <p:cNvGrpSpPr/>
          <p:nvPr/>
        </p:nvGrpSpPr>
        <p:grpSpPr>
          <a:xfrm>
            <a:off x="2603035" y="1132703"/>
            <a:ext cx="1221237" cy="1204823"/>
            <a:chOff x="2434857" y="1175055"/>
            <a:chExt cx="1221237" cy="1204823"/>
          </a:xfrm>
        </p:grpSpPr>
        <p:sp>
          <p:nvSpPr>
            <p:cNvPr id="59" name="Oval 58">
              <a:extLst>
                <a:ext uri="{FF2B5EF4-FFF2-40B4-BE49-F238E27FC236}">
                  <a16:creationId xmlns:a16="http://schemas.microsoft.com/office/drawing/2014/main" id="{A4F28A56-B50E-3817-F5BD-CEAFD1FD3070}"/>
                </a:ext>
              </a:extLst>
            </p:cNvPr>
            <p:cNvSpPr/>
            <p:nvPr/>
          </p:nvSpPr>
          <p:spPr>
            <a:xfrm>
              <a:off x="2434857" y="1175055"/>
              <a:ext cx="1204823" cy="1204823"/>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a:solidFill>
                  <a:srgbClr val="2B2B2B"/>
                </a:solidFill>
                <a:latin typeface="Inter" panose="02000503000000020004" pitchFamily="2" charset="0"/>
                <a:ea typeface="Inter" panose="02000503000000020004" pitchFamily="2" charset="0"/>
              </a:endParaRPr>
            </a:p>
          </p:txBody>
        </p:sp>
        <p:sp>
          <p:nvSpPr>
            <p:cNvPr id="3089" name="TextBox 3088">
              <a:extLst>
                <a:ext uri="{FF2B5EF4-FFF2-40B4-BE49-F238E27FC236}">
                  <a16:creationId xmlns:a16="http://schemas.microsoft.com/office/drawing/2014/main" id="{CDF3C801-094D-6D42-FEC0-B36D4D2ECA35}"/>
                </a:ext>
              </a:extLst>
            </p:cNvPr>
            <p:cNvSpPr txBox="1"/>
            <p:nvPr/>
          </p:nvSpPr>
          <p:spPr>
            <a:xfrm>
              <a:off x="2452674" y="1613869"/>
              <a:ext cx="1203420" cy="507831"/>
            </a:xfrm>
            <a:prstGeom prst="rect">
              <a:avLst/>
            </a:prstGeom>
            <a:noFill/>
          </p:spPr>
          <p:txBody>
            <a:bodyPr wrap="square" lIns="91440" tIns="45720" rIns="91440" bIns="45720" rtlCol="0" anchor="t">
              <a:spAutoFit/>
            </a:bodyPr>
            <a:lstStyle/>
            <a:p>
              <a:pPr algn="ctr"/>
              <a:r>
                <a:rPr lang="en-US" sz="900">
                  <a:latin typeface="Inter"/>
                  <a:ea typeface="Inter"/>
                </a:rPr>
                <a:t>SST/ESP</a:t>
              </a:r>
              <a:br>
                <a:rPr lang="en-US" sz="900">
                  <a:latin typeface="Inter" panose="02000503000000020004" pitchFamily="2" charset="0"/>
                  <a:ea typeface="Inter" panose="02000503000000020004" pitchFamily="2" charset="0"/>
                </a:rPr>
              </a:br>
              <a:r>
                <a:rPr lang="en-US" sz="900">
                  <a:latin typeface="Inter"/>
                  <a:ea typeface="Inter"/>
                </a:rPr>
                <a:t>Login</a:t>
              </a:r>
              <a:br>
                <a:rPr lang="en-US" sz="900">
                  <a:latin typeface="Inter" panose="02000503000000020004" pitchFamily="2" charset="0"/>
                  <a:ea typeface="Inter" panose="02000503000000020004" pitchFamily="2" charset="0"/>
                </a:rPr>
              </a:br>
              <a:r>
                <a:rPr lang="en-US" sz="900">
                  <a:latin typeface="Inter"/>
                  <a:ea typeface="Inter"/>
                </a:rPr>
                <a:t>User Registration</a:t>
              </a:r>
              <a:endParaRPr lang="en-US" sz="900">
                <a:latin typeface="Aptos" panose="02110004020202020204"/>
                <a:ea typeface="Inter"/>
              </a:endParaRPr>
            </a:p>
          </p:txBody>
        </p:sp>
        <p:pic>
          <p:nvPicPr>
            <p:cNvPr id="3091" name="Graphic 3090" descr="Database with solid fill">
              <a:extLst>
                <a:ext uri="{FF2B5EF4-FFF2-40B4-BE49-F238E27FC236}">
                  <a16:creationId xmlns:a16="http://schemas.microsoft.com/office/drawing/2014/main" id="{25536FFC-E67D-91E0-EED0-4CF775D5097B}"/>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2876188" y="1232240"/>
              <a:ext cx="308767" cy="308767"/>
            </a:xfrm>
            <a:prstGeom prst="rect">
              <a:avLst/>
            </a:prstGeom>
          </p:spPr>
        </p:pic>
      </p:grpSp>
      <p:grpSp>
        <p:nvGrpSpPr>
          <p:cNvPr id="7" name="Group 6">
            <a:extLst>
              <a:ext uri="{FF2B5EF4-FFF2-40B4-BE49-F238E27FC236}">
                <a16:creationId xmlns:a16="http://schemas.microsoft.com/office/drawing/2014/main" id="{ACBD4FBE-C58D-870A-53C1-B1864C283B23}"/>
              </a:ext>
            </a:extLst>
          </p:cNvPr>
          <p:cNvGrpSpPr>
            <a:grpSpLocks noGrp="1" noUngrp="1" noRot="1" noMove="1" noResize="1"/>
          </p:cNvGrpSpPr>
          <p:nvPr/>
        </p:nvGrpSpPr>
        <p:grpSpPr>
          <a:xfrm>
            <a:off x="10330108" y="6328402"/>
            <a:ext cx="1554730" cy="245935"/>
            <a:chOff x="9105466" y="384375"/>
            <a:chExt cx="2626156" cy="415418"/>
          </a:xfrm>
        </p:grpSpPr>
        <p:pic>
          <p:nvPicPr>
            <p:cNvPr id="8" name="Picture 7" descr="A black and red sign with white letters&#10;&#10;AI-generated content may be incorrect.">
              <a:extLst>
                <a:ext uri="{FF2B5EF4-FFF2-40B4-BE49-F238E27FC236}">
                  <a16:creationId xmlns:a16="http://schemas.microsoft.com/office/drawing/2014/main" id="{730CB2C3-1D50-13B8-6654-9D27F41261CF}"/>
                </a:ext>
              </a:extLst>
            </p:cNvPr>
            <p:cNvPicPr>
              <a:picLocks noGrp="1" noRot="1" noMove="1" noResize="1" noEditPoints="1" noAdjustHandles="1" noChangeArrowheads="1" noChangeShapeType="1" noCrop="1"/>
            </p:cNvPicPr>
            <p:nvPr/>
          </p:nvPicPr>
          <p:blipFill>
            <a:blip r:embed="rId18"/>
            <a:stretch>
              <a:fillRect/>
            </a:stretch>
          </p:blipFill>
          <p:spPr>
            <a:xfrm>
              <a:off x="9105466" y="469533"/>
              <a:ext cx="1151754" cy="245102"/>
            </a:xfrm>
            <a:prstGeom prst="rect">
              <a:avLst/>
            </a:prstGeom>
          </p:spPr>
        </p:pic>
        <p:pic>
          <p:nvPicPr>
            <p:cNvPr id="11" name="Picture 10">
              <a:extLst>
                <a:ext uri="{FF2B5EF4-FFF2-40B4-BE49-F238E27FC236}">
                  <a16:creationId xmlns:a16="http://schemas.microsoft.com/office/drawing/2014/main" id="{FD3AFE28-4276-551A-D7F1-340E66D04284}"/>
                </a:ext>
              </a:extLst>
            </p:cNvPr>
            <p:cNvPicPr>
              <a:picLocks noGrp="1" noRot="1" noMove="1" noResize="1" noEditPoints="1" noAdjustHandles="1" noChangeArrowheads="1" noChangeShapeType="1" noCrop="1"/>
            </p:cNvPicPr>
            <p:nvPr/>
          </p:nvPicPr>
          <p:blipFill>
            <a:blip r:embed="rId19"/>
            <a:stretch>
              <a:fillRect/>
            </a:stretch>
          </p:blipFill>
          <p:spPr>
            <a:xfrm>
              <a:off x="10590021" y="384551"/>
              <a:ext cx="1141601" cy="415066"/>
            </a:xfrm>
            <a:prstGeom prst="rect">
              <a:avLst/>
            </a:prstGeom>
          </p:spPr>
        </p:pic>
        <p:cxnSp>
          <p:nvCxnSpPr>
            <p:cNvPr id="12" name="Straight Arrow Connector 11">
              <a:extLst>
                <a:ext uri="{FF2B5EF4-FFF2-40B4-BE49-F238E27FC236}">
                  <a16:creationId xmlns:a16="http://schemas.microsoft.com/office/drawing/2014/main" id="{47AC5870-62AC-0B07-5AF1-830104C43BCB}"/>
                </a:ext>
              </a:extLst>
            </p:cNvPr>
            <p:cNvCxnSpPr>
              <a:cxnSpLocks noGrp="1" noRot="1" noMove="1" noResize="1" noEditPoints="1" noAdjustHandles="1" noChangeArrowheads="1" noChangeShapeType="1"/>
            </p:cNvCxnSpPr>
            <p:nvPr/>
          </p:nvCxnSpPr>
          <p:spPr>
            <a:xfrm>
              <a:off x="10423434" y="384375"/>
              <a:ext cx="373" cy="415418"/>
            </a:xfrm>
            <a:prstGeom prst="straightConnector1">
              <a:avLst/>
            </a:prstGeom>
            <a:noFill/>
            <a:ln w="19050" cap="flat">
              <a:solidFill>
                <a:schemeClr val="tx1"/>
              </a:solidFill>
              <a:prstDash val="solid"/>
              <a:miter lim="400000"/>
            </a:ln>
            <a:effectLst/>
            <a:sp3d/>
          </p:spPr>
          <p:style>
            <a:lnRef idx="0">
              <a:scrgbClr r="0" g="0" b="0"/>
            </a:lnRef>
            <a:fillRef idx="0">
              <a:scrgbClr r="0" g="0" b="0"/>
            </a:fillRef>
            <a:effectRef idx="0">
              <a:scrgbClr r="0" g="0" b="0"/>
            </a:effectRef>
            <a:fontRef idx="none"/>
          </p:style>
        </p:cxnSp>
      </p:grpSp>
      <p:grpSp>
        <p:nvGrpSpPr>
          <p:cNvPr id="16" name="Group 15">
            <a:extLst>
              <a:ext uri="{FF2B5EF4-FFF2-40B4-BE49-F238E27FC236}">
                <a16:creationId xmlns:a16="http://schemas.microsoft.com/office/drawing/2014/main" id="{100E49EC-0F00-EE28-BB44-F3A176D5FE34}"/>
              </a:ext>
            </a:extLst>
          </p:cNvPr>
          <p:cNvGrpSpPr/>
          <p:nvPr/>
        </p:nvGrpSpPr>
        <p:grpSpPr>
          <a:xfrm>
            <a:off x="3350" y="132895"/>
            <a:ext cx="12318069" cy="694207"/>
            <a:chOff x="3350" y="132895"/>
            <a:chExt cx="12318069" cy="694207"/>
          </a:xfrm>
        </p:grpSpPr>
        <p:sp>
          <p:nvSpPr>
            <p:cNvPr id="17" name="Rectangle 16">
              <a:extLst>
                <a:ext uri="{FF2B5EF4-FFF2-40B4-BE49-F238E27FC236}">
                  <a16:creationId xmlns:a16="http://schemas.microsoft.com/office/drawing/2014/main" id="{AAF20B65-039A-072A-BAB7-3BBDAD903F31}"/>
                </a:ext>
              </a:extLst>
            </p:cNvPr>
            <p:cNvSpPr/>
            <p:nvPr/>
          </p:nvSpPr>
          <p:spPr>
            <a:xfrm>
              <a:off x="3350" y="133140"/>
              <a:ext cx="12188650" cy="693962"/>
            </a:xfrm>
            <a:prstGeom prst="rect">
              <a:avLst/>
            </a:prstGeom>
            <a:solidFill>
              <a:srgbClr val="2B2B2B"/>
            </a:solidFill>
            <a:ln w="12700" cap="flat">
              <a:noFill/>
              <a:miter lim="400000"/>
            </a:ln>
            <a:effectLst/>
            <a:sp3d/>
          </p:spPr>
          <p:txBody>
            <a:bodyPr rot="0" spcFirstLastPara="1" vertOverflow="overflow" horzOverflow="overflow" vert="horz" wrap="square" lIns="50800" tIns="50800" rIns="50800" bIns="50800" numCol="1" spcCol="38100" rtlCol="0" anchor="t">
              <a:noAutofit/>
            </a:bodyPr>
            <a:lstStyle/>
            <a:p>
              <a:pPr marL="0" marR="0" lvl="0" indent="0" defTabSz="825500" eaLnBrk="1" fontAlgn="auto" latinLnBrk="0" hangingPunct="0">
                <a:lnSpc>
                  <a:spcPct val="100000"/>
                </a:lnSpc>
                <a:spcBef>
                  <a:spcPts val="0"/>
                </a:spcBef>
                <a:spcAft>
                  <a:spcPts val="0"/>
                </a:spcAft>
                <a:buClrTx/>
                <a:buSzTx/>
                <a:buFont typeface="Arial" panose="020B0604020202020204" pitchFamily="34" charset="0"/>
                <a:buNone/>
                <a:tabLst/>
                <a:defRPr/>
              </a:pPr>
              <a:endParaRPr kumimoji="0" lang="en-US" sz="1400" u="none" strike="noStrike" kern="0" cap="none" spc="0" normalizeH="0" baseline="0" noProof="0" dirty="0">
                <a:ln>
                  <a:noFill/>
                </a:ln>
                <a:solidFill>
                  <a:srgbClr val="000000"/>
                </a:solidFill>
                <a:effectLst/>
                <a:uLnTx/>
                <a:uFillTx/>
                <a:latin typeface="Inter" panose="02000503000000020004" pitchFamily="2" charset="0"/>
                <a:ea typeface="Helvetica Neue Medium"/>
                <a:cs typeface="Helvetica Neue Medium"/>
                <a:sym typeface="Helvetica Neue Medium"/>
              </a:endParaRPr>
            </a:p>
          </p:txBody>
        </p:sp>
        <p:sp>
          <p:nvSpPr>
            <p:cNvPr id="18" name="Title 3">
              <a:extLst>
                <a:ext uri="{FF2B5EF4-FFF2-40B4-BE49-F238E27FC236}">
                  <a16:creationId xmlns:a16="http://schemas.microsoft.com/office/drawing/2014/main" id="{68ADBBFA-4A0F-689C-CB71-7C3452A970D4}"/>
                </a:ext>
              </a:extLst>
            </p:cNvPr>
            <p:cNvSpPr txBox="1"/>
            <p:nvPr/>
          </p:nvSpPr>
          <p:spPr>
            <a:xfrm>
              <a:off x="967933" y="242690"/>
              <a:ext cx="11353486" cy="573739"/>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l" defTabSz="1219169" eaLnBrk="1" fontAlgn="auto" latinLnBrk="0" hangingPunct="1">
                <a:lnSpc>
                  <a:spcPct val="80000"/>
                </a:lnSpc>
                <a:spcBef>
                  <a:spcPts val="0"/>
                </a:spcBef>
                <a:spcAft>
                  <a:spcPts val="0"/>
                </a:spcAft>
                <a:buClrTx/>
                <a:buSzTx/>
                <a:buFontTx/>
                <a:buNone/>
                <a:tabLst/>
                <a:defRPr/>
              </a:pPr>
              <a:r>
                <a:rPr kumimoji="0" lang="en-US" sz="3600" u="none" strike="noStrike" kern="0" cap="none" spc="0" normalizeH="0" baseline="0" noProof="0" dirty="0">
                  <a:ln>
                    <a:noFill/>
                  </a:ln>
                  <a:solidFill>
                    <a:srgbClr val="FFFFFF"/>
                  </a:solidFill>
                  <a:effectLst/>
                  <a:uLnTx/>
                  <a:uFillTx/>
                  <a:latin typeface="Inter ExtraBold" panose="02000503000000020004" pitchFamily="2" charset="0"/>
                  <a:ea typeface="Inter ExtraBold" panose="02000503000000020004" pitchFamily="2" charset="0"/>
                  <a:sym typeface="Snowflake Sans Book"/>
                </a:rPr>
                <a:t>Auth0 Integration</a:t>
              </a:r>
            </a:p>
          </p:txBody>
        </p:sp>
        <p:pic>
          <p:nvPicPr>
            <p:cNvPr id="20" name="Picture 19">
              <a:extLst>
                <a:ext uri="{FF2B5EF4-FFF2-40B4-BE49-F238E27FC236}">
                  <a16:creationId xmlns:a16="http://schemas.microsoft.com/office/drawing/2014/main" id="{A2152DE0-529F-D598-5C51-F95810CF918B}"/>
                </a:ext>
              </a:extLst>
            </p:cNvPr>
            <p:cNvPicPr/>
            <p:nvPr/>
          </p:nvPicPr>
          <p:blipFill>
            <a:blip r:embed="rId20">
              <a:extLst>
                <a:ext uri="{28A0092B-C50C-407E-A947-70E740481C1C}">
                  <a14:useLocalDpi xmlns:a14="http://schemas.microsoft.com/office/drawing/2010/main" val="0"/>
                </a:ext>
              </a:extLst>
            </a:blip>
            <a:srcRect l="11012" t="18642" r="26301" b="18669"/>
            <a:stretch>
              <a:fillRect/>
            </a:stretch>
          </p:blipFill>
          <p:spPr>
            <a:xfrm>
              <a:off x="147234" y="132895"/>
              <a:ext cx="693962" cy="693962"/>
            </a:xfrm>
            <a:prstGeom prst="rect">
              <a:avLst/>
            </a:prstGeom>
          </p:spPr>
        </p:pic>
      </p:grpSp>
    </p:spTree>
    <p:extLst>
      <p:ext uri="{BB962C8B-B14F-4D97-AF65-F5344CB8AC3E}">
        <p14:creationId xmlns:p14="http://schemas.microsoft.com/office/powerpoint/2010/main" val="22119567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485F7-2F72-4E38-1C62-C4C64215C980}"/>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31" name="Ink 30">
                <a:extLst>
                  <a:ext uri="{FF2B5EF4-FFF2-40B4-BE49-F238E27FC236}">
                    <a16:creationId xmlns:a16="http://schemas.microsoft.com/office/drawing/2014/main" id="{E2200615-0FE1-8AFE-6C6E-F9BDB9C21BAB}"/>
                  </a:ext>
                </a:extLst>
              </p14:cNvPr>
              <p14:cNvContentPartPr/>
              <p14:nvPr/>
            </p14:nvContentPartPr>
            <p14:xfrm>
              <a:off x="4864863" y="-1795026"/>
              <a:ext cx="9360" cy="5040"/>
            </p14:xfrm>
          </p:contentPart>
        </mc:Choice>
        <mc:Fallback xmlns="">
          <p:pic>
            <p:nvPicPr>
              <p:cNvPr id="31" name="Ink 30">
                <a:extLst>
                  <a:ext uri="{FF2B5EF4-FFF2-40B4-BE49-F238E27FC236}">
                    <a16:creationId xmlns:a16="http://schemas.microsoft.com/office/drawing/2014/main" id="{E2200615-0FE1-8AFE-6C6E-F9BDB9C21BAB}"/>
                  </a:ext>
                </a:extLst>
              </p:cNvPr>
              <p:cNvPicPr/>
              <p:nvPr/>
            </p:nvPicPr>
            <p:blipFill>
              <a:blip r:embed="rId4"/>
              <a:stretch>
                <a:fillRect/>
              </a:stretch>
            </p:blipFill>
            <p:spPr>
              <a:xfrm>
                <a:off x="4858970" y="-1801146"/>
                <a:ext cx="21147" cy="17280"/>
              </a:xfrm>
              <a:prstGeom prst="rect">
                <a:avLst/>
              </a:prstGeom>
            </p:spPr>
          </p:pic>
        </mc:Fallback>
      </mc:AlternateContent>
      <p:cxnSp>
        <p:nvCxnSpPr>
          <p:cNvPr id="1207" name="Straight Connector 1206">
            <a:extLst>
              <a:ext uri="{FF2B5EF4-FFF2-40B4-BE49-F238E27FC236}">
                <a16:creationId xmlns:a16="http://schemas.microsoft.com/office/drawing/2014/main" id="{B0E1963C-5D4C-3834-1C13-91F601DA9900}"/>
              </a:ext>
            </a:extLst>
          </p:cNvPr>
          <p:cNvCxnSpPr>
            <a:cxnSpLocks/>
          </p:cNvCxnSpPr>
          <p:nvPr/>
        </p:nvCxnSpPr>
        <p:spPr>
          <a:xfrm>
            <a:off x="4210423" y="1789092"/>
            <a:ext cx="26895" cy="4081842"/>
          </a:xfrm>
          <a:prstGeom prst="line">
            <a:avLst/>
          </a:prstGeom>
          <a:ln w="38100">
            <a:solidFill>
              <a:srgbClr val="2B2B2B">
                <a:alpha val="49759"/>
              </a:srgbClr>
            </a:solidFill>
            <a:prstDash val="sysDot"/>
          </a:ln>
        </p:spPr>
        <p:style>
          <a:lnRef idx="2">
            <a:schemeClr val="accent1"/>
          </a:lnRef>
          <a:fillRef idx="0">
            <a:schemeClr val="accent1"/>
          </a:fillRef>
          <a:effectRef idx="1">
            <a:schemeClr val="accent1"/>
          </a:effectRef>
          <a:fontRef idx="minor">
            <a:schemeClr val="tx1"/>
          </a:fontRef>
        </p:style>
      </p:cxnSp>
      <p:grpSp>
        <p:nvGrpSpPr>
          <p:cNvPr id="1208" name="Group 1207">
            <a:extLst>
              <a:ext uri="{FF2B5EF4-FFF2-40B4-BE49-F238E27FC236}">
                <a16:creationId xmlns:a16="http://schemas.microsoft.com/office/drawing/2014/main" id="{3D4200A7-CDD2-2E77-DFDF-6702C34692FC}"/>
              </a:ext>
            </a:extLst>
          </p:cNvPr>
          <p:cNvGrpSpPr>
            <a:grpSpLocks/>
          </p:cNvGrpSpPr>
          <p:nvPr/>
        </p:nvGrpSpPr>
        <p:grpSpPr>
          <a:xfrm>
            <a:off x="725360" y="925979"/>
            <a:ext cx="10741280" cy="3601788"/>
            <a:chOff x="719483" y="2581879"/>
            <a:chExt cx="10741280" cy="3601788"/>
          </a:xfrm>
        </p:grpSpPr>
        <p:grpSp>
          <p:nvGrpSpPr>
            <p:cNvPr id="1209" name="Group 1208">
              <a:extLst>
                <a:ext uri="{FF2B5EF4-FFF2-40B4-BE49-F238E27FC236}">
                  <a16:creationId xmlns:a16="http://schemas.microsoft.com/office/drawing/2014/main" id="{1679077C-8E2E-0804-E2B8-4257D8A29B22}"/>
                </a:ext>
              </a:extLst>
            </p:cNvPr>
            <p:cNvGrpSpPr>
              <a:grpSpLocks/>
            </p:cNvGrpSpPr>
            <p:nvPr/>
          </p:nvGrpSpPr>
          <p:grpSpPr>
            <a:xfrm>
              <a:off x="719483" y="3122929"/>
              <a:ext cx="10741280" cy="3060738"/>
              <a:chOff x="654241" y="3178575"/>
              <a:chExt cx="11361249" cy="3237398"/>
            </a:xfrm>
          </p:grpSpPr>
          <p:sp>
            <p:nvSpPr>
              <p:cNvPr id="1213" name="Arrow: Pentagon 33">
                <a:extLst>
                  <a:ext uri="{FF2B5EF4-FFF2-40B4-BE49-F238E27FC236}">
                    <a16:creationId xmlns:a16="http://schemas.microsoft.com/office/drawing/2014/main" id="{71A4E4A6-A277-17B8-9C1E-267EFBE4C0ED}"/>
                  </a:ext>
                </a:extLst>
              </p:cNvPr>
              <p:cNvSpPr>
                <a:spLocks/>
              </p:cNvSpPr>
              <p:nvPr/>
            </p:nvSpPr>
            <p:spPr>
              <a:xfrm>
                <a:off x="666672" y="3178575"/>
                <a:ext cx="2708684" cy="342057"/>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1</a:t>
                </a:r>
              </a:p>
            </p:txBody>
          </p:sp>
          <p:sp>
            <p:nvSpPr>
              <p:cNvPr id="1214" name="Arrow: Pentagon 34">
                <a:extLst>
                  <a:ext uri="{FF2B5EF4-FFF2-40B4-BE49-F238E27FC236}">
                    <a16:creationId xmlns:a16="http://schemas.microsoft.com/office/drawing/2014/main" id="{43021B8C-D659-4937-26B5-065A300E9E0A}"/>
                  </a:ext>
                </a:extLst>
              </p:cNvPr>
              <p:cNvSpPr>
                <a:spLocks/>
              </p:cNvSpPr>
              <p:nvPr/>
            </p:nvSpPr>
            <p:spPr>
              <a:xfrm>
                <a:off x="3476331" y="3178575"/>
                <a:ext cx="3067217" cy="342057"/>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2</a:t>
                </a:r>
              </a:p>
            </p:txBody>
          </p:sp>
          <p:sp>
            <p:nvSpPr>
              <p:cNvPr id="1215" name="Arrow: Pentagon 6">
                <a:extLst>
                  <a:ext uri="{FF2B5EF4-FFF2-40B4-BE49-F238E27FC236}">
                    <a16:creationId xmlns:a16="http://schemas.microsoft.com/office/drawing/2014/main" id="{21D9A737-907D-2AE4-5E6A-1EA1E0A7D09E}"/>
                  </a:ext>
                </a:extLst>
              </p:cNvPr>
              <p:cNvSpPr>
                <a:spLocks/>
              </p:cNvSpPr>
              <p:nvPr/>
            </p:nvSpPr>
            <p:spPr>
              <a:xfrm>
                <a:off x="6644522" y="3179004"/>
                <a:ext cx="5351065" cy="340222"/>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3</a:t>
                </a:r>
              </a:p>
            </p:txBody>
          </p:sp>
          <p:sp>
            <p:nvSpPr>
              <p:cNvPr id="1216" name="Arrow: Pentagon 67">
                <a:extLst>
                  <a:ext uri="{FF2B5EF4-FFF2-40B4-BE49-F238E27FC236}">
                    <a16:creationId xmlns:a16="http://schemas.microsoft.com/office/drawing/2014/main" id="{57D4168E-B77A-6466-FC57-1CFCA9A70989}"/>
                  </a:ext>
                </a:extLst>
              </p:cNvPr>
              <p:cNvSpPr>
                <a:spLocks/>
              </p:cNvSpPr>
              <p:nvPr/>
            </p:nvSpPr>
            <p:spPr>
              <a:xfrm>
                <a:off x="2399486" y="6115698"/>
                <a:ext cx="9616004" cy="300275"/>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Observability / Monitoring / Alerting</a:t>
                </a:r>
              </a:p>
            </p:txBody>
          </p:sp>
          <p:grpSp>
            <p:nvGrpSpPr>
              <p:cNvPr id="1217" name="Group 1216">
                <a:extLst>
                  <a:ext uri="{FF2B5EF4-FFF2-40B4-BE49-F238E27FC236}">
                    <a16:creationId xmlns:a16="http://schemas.microsoft.com/office/drawing/2014/main" id="{D0847C5F-6C8F-4758-B236-0AD61ABB3474}"/>
                  </a:ext>
                </a:extLst>
              </p:cNvPr>
              <p:cNvGrpSpPr>
                <a:grpSpLocks/>
              </p:cNvGrpSpPr>
              <p:nvPr/>
            </p:nvGrpSpPr>
            <p:grpSpPr>
              <a:xfrm>
                <a:off x="654241" y="3660892"/>
                <a:ext cx="10685866" cy="308870"/>
                <a:chOff x="654241" y="3660892"/>
                <a:chExt cx="10685866" cy="308870"/>
              </a:xfrm>
            </p:grpSpPr>
            <p:sp>
              <p:nvSpPr>
                <p:cNvPr id="1237" name="Arrow: Pentagon 67">
                  <a:extLst>
                    <a:ext uri="{FF2B5EF4-FFF2-40B4-BE49-F238E27FC236}">
                      <a16:creationId xmlns:a16="http://schemas.microsoft.com/office/drawing/2014/main" id="{73C29157-D25E-6B51-1AB5-D6832D724BDC}"/>
                    </a:ext>
                  </a:extLst>
                </p:cNvPr>
                <p:cNvSpPr>
                  <a:spLocks/>
                </p:cNvSpPr>
                <p:nvPr/>
              </p:nvSpPr>
              <p:spPr>
                <a:xfrm>
                  <a:off x="7129109" y="3672853"/>
                  <a:ext cx="4210998"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Partnership Enablement – attribution and analytics</a:t>
                  </a:r>
                </a:p>
              </p:txBody>
            </p:sp>
            <p:sp>
              <p:nvSpPr>
                <p:cNvPr id="1238" name="Arrow: Pentagon 67">
                  <a:extLst>
                    <a:ext uri="{FF2B5EF4-FFF2-40B4-BE49-F238E27FC236}">
                      <a16:creationId xmlns:a16="http://schemas.microsoft.com/office/drawing/2014/main" id="{2F89569E-EF64-0981-43EC-68D9FBD972D3}"/>
                    </a:ext>
                  </a:extLst>
                </p:cNvPr>
                <p:cNvSpPr>
                  <a:spLocks/>
                </p:cNvSpPr>
                <p:nvPr/>
              </p:nvSpPr>
              <p:spPr>
                <a:xfrm>
                  <a:off x="654241" y="3660892"/>
                  <a:ext cx="1303109" cy="296909"/>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Model</a:t>
                  </a:r>
                </a:p>
              </p:txBody>
            </p:sp>
            <p:sp>
              <p:nvSpPr>
                <p:cNvPr id="1239" name="Arrow: Pentagon 67">
                  <a:extLst>
                    <a:ext uri="{FF2B5EF4-FFF2-40B4-BE49-F238E27FC236}">
                      <a16:creationId xmlns:a16="http://schemas.microsoft.com/office/drawing/2014/main" id="{5829EF49-6AD6-7BFB-9723-7783785B61C7}"/>
                    </a:ext>
                  </a:extLst>
                </p:cNvPr>
                <p:cNvSpPr>
                  <a:spLocks/>
                </p:cNvSpPr>
                <p:nvPr/>
              </p:nvSpPr>
              <p:spPr>
                <a:xfrm>
                  <a:off x="1931645" y="3660892"/>
                  <a:ext cx="3067217"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Governance / Event Governance</a:t>
                  </a:r>
                </a:p>
              </p:txBody>
            </p:sp>
            <p:sp>
              <p:nvSpPr>
                <p:cNvPr id="1240" name="Arrow: Pentagon 67">
                  <a:extLst>
                    <a:ext uri="{FF2B5EF4-FFF2-40B4-BE49-F238E27FC236}">
                      <a16:creationId xmlns:a16="http://schemas.microsoft.com/office/drawing/2014/main" id="{C8570254-F662-77DD-5C96-4FE45F7ED788}"/>
                    </a:ext>
                  </a:extLst>
                </p:cNvPr>
                <p:cNvSpPr>
                  <a:spLocks/>
                </p:cNvSpPr>
                <p:nvPr/>
              </p:nvSpPr>
              <p:spPr>
                <a:xfrm>
                  <a:off x="4973157" y="3660892"/>
                  <a:ext cx="2181658"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SFMC Audience Creation</a:t>
                  </a:r>
                </a:p>
              </p:txBody>
            </p:sp>
          </p:grpSp>
          <p:grpSp>
            <p:nvGrpSpPr>
              <p:cNvPr id="1218" name="Group 1217">
                <a:extLst>
                  <a:ext uri="{FF2B5EF4-FFF2-40B4-BE49-F238E27FC236}">
                    <a16:creationId xmlns:a16="http://schemas.microsoft.com/office/drawing/2014/main" id="{6D3FBD36-971B-6D81-DCF7-CD3B362A4B16}"/>
                  </a:ext>
                </a:extLst>
              </p:cNvPr>
              <p:cNvGrpSpPr>
                <a:grpSpLocks/>
              </p:cNvGrpSpPr>
              <p:nvPr/>
            </p:nvGrpSpPr>
            <p:grpSpPr>
              <a:xfrm>
                <a:off x="834350" y="4090942"/>
                <a:ext cx="11161231" cy="308799"/>
                <a:chOff x="834350" y="4054148"/>
                <a:chExt cx="11161231" cy="308799"/>
              </a:xfrm>
            </p:grpSpPr>
            <p:sp>
              <p:nvSpPr>
                <p:cNvPr id="1232" name="Arrow: Pentagon 67">
                  <a:extLst>
                    <a:ext uri="{FF2B5EF4-FFF2-40B4-BE49-F238E27FC236}">
                      <a16:creationId xmlns:a16="http://schemas.microsoft.com/office/drawing/2014/main" id="{02FF866F-C2D3-50B6-F63C-807384CF3CE9}"/>
                    </a:ext>
                  </a:extLst>
                </p:cNvPr>
                <p:cNvSpPr>
                  <a:spLocks/>
                </p:cNvSpPr>
                <p:nvPr/>
              </p:nvSpPr>
              <p:spPr>
                <a:xfrm>
                  <a:off x="834350" y="4062674"/>
                  <a:ext cx="2003338" cy="296909"/>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Initial Core Identity</a:t>
                  </a:r>
                </a:p>
              </p:txBody>
            </p:sp>
            <p:sp>
              <p:nvSpPr>
                <p:cNvPr id="1233" name="Arrow: Pentagon 67">
                  <a:extLst>
                    <a:ext uri="{FF2B5EF4-FFF2-40B4-BE49-F238E27FC236}">
                      <a16:creationId xmlns:a16="http://schemas.microsoft.com/office/drawing/2014/main" id="{8265DF12-43C4-D68C-492E-F5F70345B185}"/>
                    </a:ext>
                  </a:extLst>
                </p:cNvPr>
                <p:cNvSpPr>
                  <a:spLocks/>
                </p:cNvSpPr>
                <p:nvPr/>
              </p:nvSpPr>
              <p:spPr>
                <a:xfrm>
                  <a:off x="2814942" y="4054148"/>
                  <a:ext cx="2649989" cy="3002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Reverse ETL &amp; Linked Audiences</a:t>
                  </a:r>
                </a:p>
              </p:txBody>
            </p:sp>
            <p:sp>
              <p:nvSpPr>
                <p:cNvPr id="1234" name="Arrow: Pentagon 67">
                  <a:extLst>
                    <a:ext uri="{FF2B5EF4-FFF2-40B4-BE49-F238E27FC236}">
                      <a16:creationId xmlns:a16="http://schemas.microsoft.com/office/drawing/2014/main" id="{944C7635-04B4-B95B-7984-E4BBB17F3FCA}"/>
                    </a:ext>
                  </a:extLst>
                </p:cNvPr>
                <p:cNvSpPr>
                  <a:spLocks/>
                </p:cNvSpPr>
                <p:nvPr/>
              </p:nvSpPr>
              <p:spPr>
                <a:xfrm>
                  <a:off x="5442185" y="4062673"/>
                  <a:ext cx="2023040" cy="3002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Activation Governance</a:t>
                  </a:r>
                </a:p>
              </p:txBody>
            </p:sp>
            <p:sp>
              <p:nvSpPr>
                <p:cNvPr id="1235" name="Arrow: Pentagon 67">
                  <a:extLst>
                    <a:ext uri="{FF2B5EF4-FFF2-40B4-BE49-F238E27FC236}">
                      <a16:creationId xmlns:a16="http://schemas.microsoft.com/office/drawing/2014/main" id="{9EF65DF4-C816-9A88-3A72-94A5E307FB52}"/>
                    </a:ext>
                  </a:extLst>
                </p:cNvPr>
                <p:cNvSpPr>
                  <a:spLocks/>
                </p:cNvSpPr>
                <p:nvPr/>
              </p:nvSpPr>
              <p:spPr>
                <a:xfrm>
                  <a:off x="7442479" y="4054148"/>
                  <a:ext cx="2377079" cy="305435"/>
                </a:xfrm>
                <a:prstGeom prst="notchedRightArrow">
                  <a:avLst>
                    <a:gd name="adj1" fmla="val 100000"/>
                    <a:gd name="adj2" fmla="val 50000"/>
                  </a:avLst>
                </a:prstGeom>
                <a:solidFill>
                  <a:srgbClr val="FBCCCC"/>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Migrate Offers Engine</a:t>
                  </a:r>
                </a:p>
              </p:txBody>
            </p:sp>
            <p:sp>
              <p:nvSpPr>
                <p:cNvPr id="1236" name="Arrow: Pentagon 67">
                  <a:extLst>
                    <a:ext uri="{FF2B5EF4-FFF2-40B4-BE49-F238E27FC236}">
                      <a16:creationId xmlns:a16="http://schemas.microsoft.com/office/drawing/2014/main" id="{F7C9F10A-C52D-B731-8224-FBC34BEA89FF}"/>
                    </a:ext>
                  </a:extLst>
                </p:cNvPr>
                <p:cNvSpPr>
                  <a:spLocks/>
                </p:cNvSpPr>
                <p:nvPr/>
              </p:nvSpPr>
              <p:spPr>
                <a:xfrm>
                  <a:off x="9796812" y="4054148"/>
                  <a:ext cx="2198769" cy="300274"/>
                </a:xfrm>
                <a:prstGeom prst="notchedRightArrow">
                  <a:avLst>
                    <a:gd name="adj1" fmla="val 100000"/>
                    <a:gd name="adj2" fmla="val 50000"/>
                  </a:avLst>
                </a:prstGeom>
                <a:solidFill>
                  <a:schemeClr val="bg1">
                    <a:lumMod val="65000"/>
                    <a:alpha val="33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Enable AI/ML capabilities</a:t>
                  </a:r>
                </a:p>
              </p:txBody>
            </p:sp>
          </p:grpSp>
          <p:grpSp>
            <p:nvGrpSpPr>
              <p:cNvPr id="1219" name="Group 1218">
                <a:extLst>
                  <a:ext uri="{FF2B5EF4-FFF2-40B4-BE49-F238E27FC236}">
                    <a16:creationId xmlns:a16="http://schemas.microsoft.com/office/drawing/2014/main" id="{7BF448A0-1D97-96A7-557E-DCDFBD2B8268}"/>
                  </a:ext>
                </a:extLst>
              </p:cNvPr>
              <p:cNvGrpSpPr>
                <a:grpSpLocks/>
              </p:cNvGrpSpPr>
              <p:nvPr/>
            </p:nvGrpSpPr>
            <p:grpSpPr>
              <a:xfrm>
                <a:off x="1129317" y="4520921"/>
                <a:ext cx="10162517" cy="469826"/>
                <a:chOff x="1129317" y="4449864"/>
                <a:chExt cx="10162517" cy="469826"/>
              </a:xfrm>
            </p:grpSpPr>
            <p:sp>
              <p:nvSpPr>
                <p:cNvPr id="1228" name="Arrow: Pentagon 67">
                  <a:extLst>
                    <a:ext uri="{FF2B5EF4-FFF2-40B4-BE49-F238E27FC236}">
                      <a16:creationId xmlns:a16="http://schemas.microsoft.com/office/drawing/2014/main" id="{8A57C517-FB65-6D53-90E8-99EB7D40C37F}"/>
                    </a:ext>
                  </a:extLst>
                </p:cNvPr>
                <p:cNvSpPr>
                  <a:spLocks/>
                </p:cNvSpPr>
                <p:nvPr/>
              </p:nvSpPr>
              <p:spPr>
                <a:xfrm>
                  <a:off x="1129317" y="4460881"/>
                  <a:ext cx="2383065" cy="458807"/>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Privacy/Consent Management</a:t>
                  </a:r>
                </a:p>
              </p:txBody>
            </p:sp>
            <p:sp>
              <p:nvSpPr>
                <p:cNvPr id="1229" name="Arrow: Pentagon 67">
                  <a:extLst>
                    <a:ext uri="{FF2B5EF4-FFF2-40B4-BE49-F238E27FC236}">
                      <a16:creationId xmlns:a16="http://schemas.microsoft.com/office/drawing/2014/main" id="{19E833C7-A271-1CD1-BEB2-CE73735144E2}"/>
                    </a:ext>
                  </a:extLst>
                </p:cNvPr>
                <p:cNvSpPr>
                  <a:spLocks/>
                </p:cNvSpPr>
                <p:nvPr/>
              </p:nvSpPr>
              <p:spPr>
                <a:xfrm>
                  <a:off x="3486782" y="4460881"/>
                  <a:ext cx="2383065" cy="458807"/>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a:solidFill>
                        <a:sysClr val="windowText" lastClr="000000"/>
                      </a:solidFill>
                      <a:latin typeface="Inter" panose="02000503000000020004" pitchFamily="2" charset="0"/>
                      <a:ea typeface="Inter" panose="02000503000000020004" pitchFamily="2" charset="0"/>
                      <a:cs typeface="Arial" panose="020B0604020202020204" pitchFamily="34" charset="0"/>
                    </a:rPr>
                    <a:t>Migrate to new user source of truth</a:t>
                  </a:r>
                </a:p>
              </p:txBody>
            </p:sp>
            <p:sp>
              <p:nvSpPr>
                <p:cNvPr id="1230" name="Arrow: Pentagon 67">
                  <a:extLst>
                    <a:ext uri="{FF2B5EF4-FFF2-40B4-BE49-F238E27FC236}">
                      <a16:creationId xmlns:a16="http://schemas.microsoft.com/office/drawing/2014/main" id="{1737CFFB-0932-27E6-1E5A-5FD76FC58638}"/>
                    </a:ext>
                  </a:extLst>
                </p:cNvPr>
                <p:cNvSpPr>
                  <a:spLocks/>
                </p:cNvSpPr>
                <p:nvPr/>
              </p:nvSpPr>
              <p:spPr>
                <a:xfrm>
                  <a:off x="5844247" y="4460881"/>
                  <a:ext cx="2383065" cy="4588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Retire Legacy SOT</a:t>
                  </a:r>
                </a:p>
              </p:txBody>
            </p:sp>
            <p:sp>
              <p:nvSpPr>
                <p:cNvPr id="1231" name="Arrow: Pentagon 67">
                  <a:extLst>
                    <a:ext uri="{FF2B5EF4-FFF2-40B4-BE49-F238E27FC236}">
                      <a16:creationId xmlns:a16="http://schemas.microsoft.com/office/drawing/2014/main" id="{93BE702D-407D-A4E2-6BA3-2FF8EE0E4FA4}"/>
                    </a:ext>
                  </a:extLst>
                </p:cNvPr>
                <p:cNvSpPr>
                  <a:spLocks/>
                </p:cNvSpPr>
                <p:nvPr/>
              </p:nvSpPr>
              <p:spPr>
                <a:xfrm>
                  <a:off x="8201712" y="4449864"/>
                  <a:ext cx="3090122" cy="457200"/>
                </a:xfrm>
                <a:prstGeom prst="notchedRightArrow">
                  <a:avLst>
                    <a:gd name="adj1" fmla="val 100000"/>
                    <a:gd name="adj2" fmla="val 50000"/>
                  </a:avLst>
                </a:prstGeom>
                <a:solidFill>
                  <a:srgbClr val="FBCCCC"/>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a:solidFill>
                        <a:sysClr val="windowText" lastClr="000000"/>
                      </a:solidFill>
                      <a:latin typeface="Inter" panose="02000503000000020004" pitchFamily="2" charset="0"/>
                      <a:ea typeface="Inter" panose="02000503000000020004" pitchFamily="2" charset="0"/>
                      <a:cs typeface="Arial" panose="020B0604020202020204" pitchFamily="34" charset="0"/>
                    </a:rPr>
                    <a:t>Omni-Channel Automation and Innovation</a:t>
                  </a:r>
                </a:p>
              </p:txBody>
            </p:sp>
          </p:grpSp>
          <p:grpSp>
            <p:nvGrpSpPr>
              <p:cNvPr id="1220" name="Group 1219">
                <a:extLst>
                  <a:ext uri="{FF2B5EF4-FFF2-40B4-BE49-F238E27FC236}">
                    <a16:creationId xmlns:a16="http://schemas.microsoft.com/office/drawing/2014/main" id="{760486CD-56BA-BE17-1CE1-4ACD476186A0}"/>
                  </a:ext>
                </a:extLst>
              </p:cNvPr>
              <p:cNvGrpSpPr>
                <a:grpSpLocks/>
              </p:cNvGrpSpPr>
              <p:nvPr/>
            </p:nvGrpSpPr>
            <p:grpSpPr>
              <a:xfrm>
                <a:off x="1688035" y="5683203"/>
                <a:ext cx="10282226" cy="311316"/>
                <a:chOff x="1713352" y="5479218"/>
                <a:chExt cx="10282226" cy="311316"/>
              </a:xfrm>
            </p:grpSpPr>
            <p:sp>
              <p:nvSpPr>
                <p:cNvPr id="1225" name="Arrow: Pentagon 67">
                  <a:extLst>
                    <a:ext uri="{FF2B5EF4-FFF2-40B4-BE49-F238E27FC236}">
                      <a16:creationId xmlns:a16="http://schemas.microsoft.com/office/drawing/2014/main" id="{5CC90735-9A42-1AEC-C154-EE337F0592CA}"/>
                    </a:ext>
                  </a:extLst>
                </p:cNvPr>
                <p:cNvSpPr>
                  <a:spLocks/>
                </p:cNvSpPr>
                <p:nvPr/>
              </p:nvSpPr>
              <p:spPr>
                <a:xfrm>
                  <a:off x="1713352" y="5479218"/>
                  <a:ext cx="2431063" cy="301752"/>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Activation Platform Integration</a:t>
                  </a:r>
                </a:p>
              </p:txBody>
            </p:sp>
            <p:sp>
              <p:nvSpPr>
                <p:cNvPr id="1226" name="Arrow: Pentagon 67">
                  <a:extLst>
                    <a:ext uri="{FF2B5EF4-FFF2-40B4-BE49-F238E27FC236}">
                      <a16:creationId xmlns:a16="http://schemas.microsoft.com/office/drawing/2014/main" id="{7AEBD2B6-FA2D-E190-044B-BC8581F437B9}"/>
                    </a:ext>
                  </a:extLst>
                </p:cNvPr>
                <p:cNvSpPr>
                  <a:spLocks/>
                </p:cNvSpPr>
                <p:nvPr/>
              </p:nvSpPr>
              <p:spPr>
                <a:xfrm>
                  <a:off x="4117486" y="5488782"/>
                  <a:ext cx="3885970" cy="301752"/>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Campaign Automatization</a:t>
                  </a:r>
                </a:p>
              </p:txBody>
            </p:sp>
            <p:sp>
              <p:nvSpPr>
                <p:cNvPr id="1227" name="Arrow: Pentagon 67">
                  <a:extLst>
                    <a:ext uri="{FF2B5EF4-FFF2-40B4-BE49-F238E27FC236}">
                      <a16:creationId xmlns:a16="http://schemas.microsoft.com/office/drawing/2014/main" id="{8905ECEE-55FA-A27B-EC31-94BF8A8BC27C}"/>
                    </a:ext>
                  </a:extLst>
                </p:cNvPr>
                <p:cNvSpPr>
                  <a:spLocks/>
                </p:cNvSpPr>
                <p:nvPr/>
              </p:nvSpPr>
              <p:spPr>
                <a:xfrm>
                  <a:off x="7976527" y="5488782"/>
                  <a:ext cx="4019051" cy="301752"/>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a:solidFill>
                        <a:sysClr val="windowText" lastClr="000000"/>
                      </a:solidFill>
                      <a:latin typeface="Inter" panose="02000503000000020004" pitchFamily="2" charset="0"/>
                      <a:ea typeface="Inter" panose="02000503000000020004" pitchFamily="2" charset="0"/>
                      <a:cs typeface="Arial" panose="020B0604020202020204" pitchFamily="34" charset="0"/>
                    </a:rPr>
                    <a:t>Standardized &amp; Automated Campaign Reporting</a:t>
                  </a:r>
                </a:p>
              </p:txBody>
            </p:sp>
          </p:grpSp>
          <p:grpSp>
            <p:nvGrpSpPr>
              <p:cNvPr id="1221" name="Group 1220">
                <a:extLst>
                  <a:ext uri="{FF2B5EF4-FFF2-40B4-BE49-F238E27FC236}">
                    <a16:creationId xmlns:a16="http://schemas.microsoft.com/office/drawing/2014/main" id="{5D31783F-7CA3-846F-0ABE-C3452A7F1952}"/>
                  </a:ext>
                </a:extLst>
              </p:cNvPr>
              <p:cNvGrpSpPr>
                <a:grpSpLocks/>
              </p:cNvGrpSpPr>
              <p:nvPr/>
            </p:nvGrpSpPr>
            <p:grpSpPr>
              <a:xfrm>
                <a:off x="1291550" y="5111927"/>
                <a:ext cx="9299345" cy="450096"/>
                <a:chOff x="1291550" y="5026060"/>
                <a:chExt cx="9299345" cy="450096"/>
              </a:xfrm>
            </p:grpSpPr>
            <p:sp>
              <p:nvSpPr>
                <p:cNvPr id="1222" name="Arrow: Pentagon 67">
                  <a:extLst>
                    <a:ext uri="{FF2B5EF4-FFF2-40B4-BE49-F238E27FC236}">
                      <a16:creationId xmlns:a16="http://schemas.microsoft.com/office/drawing/2014/main" id="{CD9E5C3E-CE0D-23D5-24CF-957CF3B03E58}"/>
                    </a:ext>
                  </a:extLst>
                </p:cNvPr>
                <p:cNvSpPr>
                  <a:spLocks/>
                </p:cNvSpPr>
                <p:nvPr/>
              </p:nvSpPr>
              <p:spPr>
                <a:xfrm>
                  <a:off x="1291550" y="5026060"/>
                  <a:ext cx="2379136" cy="444574"/>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Site Tagging &amp; Events</a:t>
                  </a:r>
                </a:p>
              </p:txBody>
            </p:sp>
            <p:sp>
              <p:nvSpPr>
                <p:cNvPr id="1223" name="Arrow: Pentagon 67">
                  <a:extLst>
                    <a:ext uri="{FF2B5EF4-FFF2-40B4-BE49-F238E27FC236}">
                      <a16:creationId xmlns:a16="http://schemas.microsoft.com/office/drawing/2014/main" id="{B8CE93EC-B4DB-4496-FF4D-BAF6E7A16A29}"/>
                    </a:ext>
                  </a:extLst>
                </p:cNvPr>
                <p:cNvSpPr>
                  <a:spLocks/>
                </p:cNvSpPr>
                <p:nvPr/>
              </p:nvSpPr>
              <p:spPr>
                <a:xfrm>
                  <a:off x="3647272" y="5031582"/>
                  <a:ext cx="4034015" cy="4445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Real-Time Engine Legacy Migration</a:t>
                  </a:r>
                </a:p>
              </p:txBody>
            </p:sp>
            <p:sp>
              <p:nvSpPr>
                <p:cNvPr id="1224" name="Arrow: Pentagon 67">
                  <a:extLst>
                    <a:ext uri="{FF2B5EF4-FFF2-40B4-BE49-F238E27FC236}">
                      <a16:creationId xmlns:a16="http://schemas.microsoft.com/office/drawing/2014/main" id="{49127C56-E6BE-5F89-6651-4EE2448CF5B6}"/>
                    </a:ext>
                  </a:extLst>
                </p:cNvPr>
                <p:cNvSpPr>
                  <a:spLocks/>
                </p:cNvSpPr>
                <p:nvPr/>
              </p:nvSpPr>
              <p:spPr>
                <a:xfrm>
                  <a:off x="7657873" y="5031582"/>
                  <a:ext cx="2933022" cy="4445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Warehouse / Reporting Foundation</a:t>
                  </a:r>
                </a:p>
              </p:txBody>
            </p:sp>
          </p:grpSp>
        </p:grpSp>
        <p:sp>
          <p:nvSpPr>
            <p:cNvPr id="1210" name="Arrow: Pentagon 33">
              <a:extLst>
                <a:ext uri="{FF2B5EF4-FFF2-40B4-BE49-F238E27FC236}">
                  <a16:creationId xmlns:a16="http://schemas.microsoft.com/office/drawing/2014/main" id="{77A29236-A8CA-53A6-7262-FD3FF12B0E96}"/>
                </a:ext>
              </a:extLst>
            </p:cNvPr>
            <p:cNvSpPr>
              <a:spLocks/>
            </p:cNvSpPr>
            <p:nvPr/>
          </p:nvSpPr>
          <p:spPr>
            <a:xfrm>
              <a:off x="731236" y="2581879"/>
              <a:ext cx="3500542" cy="427766"/>
            </a:xfrm>
            <a:prstGeom prst="rect">
              <a:avLst/>
            </a:prstGeom>
            <a:solidFill>
              <a:srgbClr val="E91C24"/>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chemeClr val="bg1"/>
                  </a:solidFill>
                  <a:latin typeface="Inter" panose="02000503000000020004" pitchFamily="2" charset="0"/>
                  <a:ea typeface="Inter" panose="02000503000000020004" pitchFamily="2" charset="0"/>
                  <a:cs typeface="Arial" panose="020B0604020202020204" pitchFamily="34" charset="0"/>
                </a:rPr>
                <a:t>The Plan</a:t>
              </a:r>
            </a:p>
          </p:txBody>
        </p:sp>
        <p:sp>
          <p:nvSpPr>
            <p:cNvPr id="1211" name="Arrow: Pentagon 33">
              <a:extLst>
                <a:ext uri="{FF2B5EF4-FFF2-40B4-BE49-F238E27FC236}">
                  <a16:creationId xmlns:a16="http://schemas.microsoft.com/office/drawing/2014/main" id="{98866041-82DD-5ACF-82D3-347119353FCC}"/>
                </a:ext>
              </a:extLst>
            </p:cNvPr>
            <p:cNvSpPr>
              <a:spLocks/>
            </p:cNvSpPr>
            <p:nvPr/>
          </p:nvSpPr>
          <p:spPr>
            <a:xfrm>
              <a:off x="4345729" y="2584606"/>
              <a:ext cx="3500542" cy="427766"/>
            </a:xfrm>
            <a:prstGeom prst="rect">
              <a:avLst/>
            </a:prstGeom>
            <a:solidFill>
              <a:srgbClr val="FBCCCC"/>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rgbClr val="2B2B2B"/>
                  </a:solidFill>
                  <a:latin typeface="Inter" panose="02000503000000020004" pitchFamily="2" charset="0"/>
                  <a:ea typeface="Inter" panose="02000503000000020004" pitchFamily="2" charset="0"/>
                  <a:cs typeface="Arial" panose="020B0604020202020204" pitchFamily="34" charset="0"/>
                </a:rPr>
                <a:t>New Business Needs</a:t>
              </a:r>
            </a:p>
          </p:txBody>
        </p:sp>
        <p:sp>
          <p:nvSpPr>
            <p:cNvPr id="1212" name="Arrow: Pentagon 33">
              <a:extLst>
                <a:ext uri="{FF2B5EF4-FFF2-40B4-BE49-F238E27FC236}">
                  <a16:creationId xmlns:a16="http://schemas.microsoft.com/office/drawing/2014/main" id="{3D1A91C1-34FF-2446-435C-8460293C74BB}"/>
                </a:ext>
              </a:extLst>
            </p:cNvPr>
            <p:cNvSpPr>
              <a:spLocks/>
            </p:cNvSpPr>
            <p:nvPr/>
          </p:nvSpPr>
          <p:spPr>
            <a:xfrm>
              <a:off x="7960221" y="2584257"/>
              <a:ext cx="3500542" cy="427766"/>
            </a:xfrm>
            <a:prstGeom prst="rect">
              <a:avLst/>
            </a:prstGeom>
            <a:solidFill>
              <a:srgbClr val="F6F1E7"/>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rgbClr val="2B2B2B"/>
                  </a:solidFill>
                  <a:latin typeface="Inter" panose="02000503000000020004" pitchFamily="2" charset="0"/>
                  <a:ea typeface="Inter" panose="02000503000000020004" pitchFamily="2" charset="0"/>
                  <a:cs typeface="Arial" panose="020B0604020202020204" pitchFamily="34" charset="0"/>
                </a:rPr>
                <a:t>Capabilities</a:t>
              </a:r>
            </a:p>
          </p:txBody>
        </p:sp>
      </p:grpSp>
      <p:grpSp>
        <p:nvGrpSpPr>
          <p:cNvPr id="1241" name="Group 1240">
            <a:extLst>
              <a:ext uri="{FF2B5EF4-FFF2-40B4-BE49-F238E27FC236}">
                <a16:creationId xmlns:a16="http://schemas.microsoft.com/office/drawing/2014/main" id="{CDD57684-A21F-DF8C-ADE2-89E2883E2209}"/>
              </a:ext>
            </a:extLst>
          </p:cNvPr>
          <p:cNvGrpSpPr/>
          <p:nvPr/>
        </p:nvGrpSpPr>
        <p:grpSpPr>
          <a:xfrm>
            <a:off x="3841515" y="4725522"/>
            <a:ext cx="765047" cy="765042"/>
            <a:chOff x="5570805" y="935580"/>
            <a:chExt cx="765047" cy="765042"/>
          </a:xfrm>
        </p:grpSpPr>
        <p:sp>
          <p:nvSpPr>
            <p:cNvPr id="1242" name="Oval 1241">
              <a:extLst>
                <a:ext uri="{FF2B5EF4-FFF2-40B4-BE49-F238E27FC236}">
                  <a16:creationId xmlns:a16="http://schemas.microsoft.com/office/drawing/2014/main" id="{B3349169-1EF2-B441-EB7C-163BD81E3E0A}"/>
                </a:ext>
              </a:extLst>
            </p:cNvPr>
            <p:cNvSpPr/>
            <p:nvPr/>
          </p:nvSpPr>
          <p:spPr>
            <a:xfrm>
              <a:off x="5570805" y="935580"/>
              <a:ext cx="765047" cy="765042"/>
            </a:xfrm>
            <a:prstGeom prst="ellipse">
              <a:avLst/>
            </a:prstGeom>
            <a:solidFill>
              <a:srgbClr val="FBCC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u="none" strike="noStrike" kern="1200" cap="none" spc="0" normalizeH="0" baseline="0" noProof="0">
                <a:ln>
                  <a:noFill/>
                </a:ln>
                <a:solidFill>
                  <a:prstClr val="white"/>
                </a:solidFill>
                <a:effectLst/>
                <a:uLnTx/>
                <a:uFillTx/>
                <a:latin typeface="Inter" panose="02000503000000020004" pitchFamily="2" charset="0"/>
                <a:ea typeface="+mn-ea"/>
                <a:cs typeface="+mn-cs"/>
              </a:endParaRPr>
            </a:p>
          </p:txBody>
        </p:sp>
        <p:pic>
          <p:nvPicPr>
            <p:cNvPr id="1243" name="Picture 4" descr="Secure AI Agent &amp; User Authentication | Auth0">
              <a:extLst>
                <a:ext uri="{FF2B5EF4-FFF2-40B4-BE49-F238E27FC236}">
                  <a16:creationId xmlns:a16="http://schemas.microsoft.com/office/drawing/2014/main" id="{DB0D3E6D-ED23-BC6A-D2A2-BC8D2DD26F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8473" y="1179332"/>
              <a:ext cx="609710" cy="277538"/>
            </a:xfrm>
            <a:prstGeom prst="rect">
              <a:avLst/>
            </a:prstGeom>
            <a:noFill/>
            <a:extLst>
              <a:ext uri="{909E8E84-426E-40DD-AFC4-6F175D3DCCD1}">
                <a14:hiddenFill xmlns:a14="http://schemas.microsoft.com/office/drawing/2010/main">
                  <a:solidFill>
                    <a:srgbClr val="FFFFFF"/>
                  </a:solidFill>
                </a14:hiddenFill>
              </a:ext>
            </a:extLst>
          </p:spPr>
        </p:pic>
      </p:grpSp>
      <p:sp>
        <p:nvSpPr>
          <p:cNvPr id="1244" name="Pentagon 45">
            <a:extLst>
              <a:ext uri="{FF2B5EF4-FFF2-40B4-BE49-F238E27FC236}">
                <a16:creationId xmlns:a16="http://schemas.microsoft.com/office/drawing/2014/main" id="{F8C21D79-D805-8D7E-23BA-FB505F527003}"/>
              </a:ext>
            </a:extLst>
          </p:cNvPr>
          <p:cNvSpPr/>
          <p:nvPr/>
        </p:nvSpPr>
        <p:spPr>
          <a:xfrm>
            <a:off x="4210422" y="5635097"/>
            <a:ext cx="4703247" cy="235837"/>
          </a:xfrm>
          <a:prstGeom prst="homePlate">
            <a:avLst>
              <a:gd name="adj" fmla="val 0"/>
            </a:avLst>
          </a:prstGeom>
          <a:solidFill>
            <a:srgbClr val="F6F1E7"/>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050">
                <a:solidFill>
                  <a:srgbClr val="2B2B2B"/>
                </a:solidFill>
                <a:latin typeface="Inter" panose="02000503000000020004" pitchFamily="2" charset="0"/>
                <a:ea typeface="Inter" panose="02000503000000020004" pitchFamily="2" charset="0"/>
              </a:rPr>
              <a:t>Controlled Ingestion </a:t>
            </a:r>
            <a:r>
              <a:rPr lang="en-US" sz="1050" b="1">
                <a:solidFill>
                  <a:srgbClr val="2B2B2B"/>
                </a:solidFill>
                <a:latin typeface="Inter" panose="02000503000000020004" pitchFamily="2" charset="0"/>
                <a:ea typeface="Inter" panose="02000503000000020004" pitchFamily="2" charset="0"/>
              </a:rPr>
              <a:t>Model</a:t>
            </a:r>
            <a:r>
              <a:rPr lang="en-US" sz="1050">
                <a:solidFill>
                  <a:srgbClr val="2B2B2B"/>
                </a:solidFill>
                <a:latin typeface="Inter" panose="02000503000000020004" pitchFamily="2" charset="0"/>
                <a:ea typeface="Inter" panose="02000503000000020004" pitchFamily="2" charset="0"/>
              </a:rPr>
              <a:t>: Unified Profile with Identity Resolution</a:t>
            </a:r>
          </a:p>
        </p:txBody>
      </p:sp>
      <p:pic>
        <p:nvPicPr>
          <p:cNvPr id="1245" name="Graphic 1244" descr="Unlock with solid fill">
            <a:extLst>
              <a:ext uri="{FF2B5EF4-FFF2-40B4-BE49-F238E27FC236}">
                <a16:creationId xmlns:a16="http://schemas.microsoft.com/office/drawing/2014/main" id="{C8839867-D1BC-CE5E-E67D-A35D071C177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042410" y="5672841"/>
            <a:ext cx="142856" cy="146304"/>
          </a:xfrm>
          <a:prstGeom prst="rect">
            <a:avLst/>
          </a:prstGeom>
        </p:spPr>
      </p:pic>
      <p:pic>
        <p:nvPicPr>
          <p:cNvPr id="1252" name="Graphic 1251" descr="Unlock with solid fill">
            <a:extLst>
              <a:ext uri="{FF2B5EF4-FFF2-40B4-BE49-F238E27FC236}">
                <a16:creationId xmlns:a16="http://schemas.microsoft.com/office/drawing/2014/main" id="{1CC30042-41A2-30B8-6BAB-13DA0404D7C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1493874" y="1478604"/>
            <a:ext cx="314659" cy="314659"/>
          </a:xfrm>
          <a:prstGeom prst="rect">
            <a:avLst/>
          </a:prstGeom>
        </p:spPr>
      </p:pic>
      <p:grpSp>
        <p:nvGrpSpPr>
          <p:cNvPr id="4" name="Group 3">
            <a:extLst>
              <a:ext uri="{FF2B5EF4-FFF2-40B4-BE49-F238E27FC236}">
                <a16:creationId xmlns:a16="http://schemas.microsoft.com/office/drawing/2014/main" id="{B2B2B61A-F39E-1977-40E0-633242CBD3B5}"/>
              </a:ext>
            </a:extLst>
          </p:cNvPr>
          <p:cNvGrpSpPr>
            <a:grpSpLocks noGrp="1" noUngrp="1" noRot="1" noMove="1" noResize="1"/>
          </p:cNvGrpSpPr>
          <p:nvPr/>
        </p:nvGrpSpPr>
        <p:grpSpPr>
          <a:xfrm>
            <a:off x="10330108" y="6328402"/>
            <a:ext cx="1554730" cy="245935"/>
            <a:chOff x="9105466" y="384375"/>
            <a:chExt cx="2626156" cy="415418"/>
          </a:xfrm>
        </p:grpSpPr>
        <p:pic>
          <p:nvPicPr>
            <p:cNvPr id="5" name="Picture 4" descr="A black and red sign with white letters&#10;&#10;AI-generated content may be incorrect.">
              <a:extLst>
                <a:ext uri="{FF2B5EF4-FFF2-40B4-BE49-F238E27FC236}">
                  <a16:creationId xmlns:a16="http://schemas.microsoft.com/office/drawing/2014/main" id="{80478733-A768-3E36-1632-3F12A01A8804}"/>
                </a:ext>
              </a:extLst>
            </p:cNvPr>
            <p:cNvPicPr>
              <a:picLocks noGrp="1" noRot="1" noMove="1" noResize="1" noEditPoints="1" noAdjustHandles="1" noChangeArrowheads="1" noChangeShapeType="1" noCrop="1"/>
            </p:cNvPicPr>
            <p:nvPr/>
          </p:nvPicPr>
          <p:blipFill>
            <a:blip r:embed="rId7"/>
            <a:stretch>
              <a:fillRect/>
            </a:stretch>
          </p:blipFill>
          <p:spPr>
            <a:xfrm>
              <a:off x="9105466" y="469533"/>
              <a:ext cx="1151754" cy="245102"/>
            </a:xfrm>
            <a:prstGeom prst="rect">
              <a:avLst/>
            </a:prstGeom>
          </p:spPr>
        </p:pic>
        <p:pic>
          <p:nvPicPr>
            <p:cNvPr id="6" name="Picture 5">
              <a:extLst>
                <a:ext uri="{FF2B5EF4-FFF2-40B4-BE49-F238E27FC236}">
                  <a16:creationId xmlns:a16="http://schemas.microsoft.com/office/drawing/2014/main" id="{824897ED-F0FA-832D-8EE0-2759D53F5E88}"/>
                </a:ext>
              </a:extLst>
            </p:cNvPr>
            <p:cNvPicPr>
              <a:picLocks noGrp="1" noRot="1" noMove="1" noResize="1" noEditPoints="1" noAdjustHandles="1" noChangeArrowheads="1" noChangeShapeType="1" noCrop="1"/>
            </p:cNvPicPr>
            <p:nvPr/>
          </p:nvPicPr>
          <p:blipFill>
            <a:blip r:embed="rId8"/>
            <a:stretch>
              <a:fillRect/>
            </a:stretch>
          </p:blipFill>
          <p:spPr>
            <a:xfrm>
              <a:off x="10590021" y="384551"/>
              <a:ext cx="1141601" cy="415066"/>
            </a:xfrm>
            <a:prstGeom prst="rect">
              <a:avLst/>
            </a:prstGeom>
          </p:spPr>
        </p:pic>
        <p:cxnSp>
          <p:nvCxnSpPr>
            <p:cNvPr id="7" name="Straight Arrow Connector 6">
              <a:extLst>
                <a:ext uri="{FF2B5EF4-FFF2-40B4-BE49-F238E27FC236}">
                  <a16:creationId xmlns:a16="http://schemas.microsoft.com/office/drawing/2014/main" id="{10CE54EE-37FD-9B98-AD75-EB7BE40993CE}"/>
                </a:ext>
              </a:extLst>
            </p:cNvPr>
            <p:cNvCxnSpPr>
              <a:cxnSpLocks noGrp="1" noRot="1" noMove="1" noResize="1" noEditPoints="1" noAdjustHandles="1" noChangeArrowheads="1" noChangeShapeType="1"/>
            </p:cNvCxnSpPr>
            <p:nvPr/>
          </p:nvCxnSpPr>
          <p:spPr>
            <a:xfrm>
              <a:off x="10423434" y="384375"/>
              <a:ext cx="373" cy="415418"/>
            </a:xfrm>
            <a:prstGeom prst="straightConnector1">
              <a:avLst/>
            </a:prstGeom>
            <a:noFill/>
            <a:ln w="19050" cap="flat">
              <a:solidFill>
                <a:schemeClr val="tx1"/>
              </a:solidFill>
              <a:prstDash val="solid"/>
              <a:miter lim="400000"/>
            </a:ln>
            <a:effectLst/>
            <a:sp3d/>
          </p:spPr>
          <p:style>
            <a:lnRef idx="0">
              <a:scrgbClr r="0" g="0" b="0"/>
            </a:lnRef>
            <a:fillRef idx="0">
              <a:scrgbClr r="0" g="0" b="0"/>
            </a:fillRef>
            <a:effectRef idx="0">
              <a:scrgbClr r="0" g="0" b="0"/>
            </a:effectRef>
            <a:fontRef idx="none"/>
          </p:style>
        </p:cxnSp>
      </p:grpSp>
      <p:grpSp>
        <p:nvGrpSpPr>
          <p:cNvPr id="8" name="Group 7">
            <a:extLst>
              <a:ext uri="{FF2B5EF4-FFF2-40B4-BE49-F238E27FC236}">
                <a16:creationId xmlns:a16="http://schemas.microsoft.com/office/drawing/2014/main" id="{7035E732-581C-19A8-1CEC-981A3E9B05D3}"/>
              </a:ext>
            </a:extLst>
          </p:cNvPr>
          <p:cNvGrpSpPr/>
          <p:nvPr/>
        </p:nvGrpSpPr>
        <p:grpSpPr>
          <a:xfrm>
            <a:off x="3350" y="132895"/>
            <a:ext cx="12318069" cy="694207"/>
            <a:chOff x="3350" y="132895"/>
            <a:chExt cx="12318069" cy="694207"/>
          </a:xfrm>
        </p:grpSpPr>
        <p:sp>
          <p:nvSpPr>
            <p:cNvPr id="9" name="Rectangle 8">
              <a:extLst>
                <a:ext uri="{FF2B5EF4-FFF2-40B4-BE49-F238E27FC236}">
                  <a16:creationId xmlns:a16="http://schemas.microsoft.com/office/drawing/2014/main" id="{35CA795D-6D81-0274-0CD7-DB1302C10F97}"/>
                </a:ext>
              </a:extLst>
            </p:cNvPr>
            <p:cNvSpPr/>
            <p:nvPr/>
          </p:nvSpPr>
          <p:spPr>
            <a:xfrm>
              <a:off x="3350" y="133140"/>
              <a:ext cx="12188650" cy="693962"/>
            </a:xfrm>
            <a:prstGeom prst="rect">
              <a:avLst/>
            </a:prstGeom>
            <a:solidFill>
              <a:srgbClr val="2B2B2B"/>
            </a:solidFill>
            <a:ln w="12700" cap="flat">
              <a:noFill/>
              <a:miter lim="400000"/>
            </a:ln>
            <a:effectLst/>
            <a:sp3d/>
          </p:spPr>
          <p:txBody>
            <a:bodyPr rot="0" spcFirstLastPara="1" vertOverflow="overflow" horzOverflow="overflow" vert="horz" wrap="square" lIns="50800" tIns="50800" rIns="50800" bIns="50800" numCol="1" spcCol="38100" rtlCol="0" anchor="t">
              <a:noAutofit/>
            </a:bodyPr>
            <a:lstStyle/>
            <a:p>
              <a:pPr marL="0" marR="0" lvl="0" indent="0" defTabSz="825500" eaLnBrk="1" fontAlgn="auto" latinLnBrk="0" hangingPunct="0">
                <a:lnSpc>
                  <a:spcPct val="100000"/>
                </a:lnSpc>
                <a:spcBef>
                  <a:spcPts val="0"/>
                </a:spcBef>
                <a:spcAft>
                  <a:spcPts val="0"/>
                </a:spcAft>
                <a:buClrTx/>
                <a:buSzTx/>
                <a:buFont typeface="Arial" panose="020B0604020202020204" pitchFamily="34" charset="0"/>
                <a:buNone/>
                <a:tabLst/>
                <a:defRPr/>
              </a:pPr>
              <a:endParaRPr kumimoji="0" lang="en-US" sz="1400" u="none" strike="noStrike" kern="0" cap="none" spc="0" normalizeH="0" baseline="0" noProof="0" dirty="0">
                <a:ln>
                  <a:noFill/>
                </a:ln>
                <a:solidFill>
                  <a:srgbClr val="000000"/>
                </a:solidFill>
                <a:effectLst/>
                <a:uLnTx/>
                <a:uFillTx/>
                <a:latin typeface="Inter" panose="02000503000000020004" pitchFamily="2" charset="0"/>
                <a:ea typeface="Helvetica Neue Medium"/>
                <a:cs typeface="Helvetica Neue Medium"/>
                <a:sym typeface="Helvetica Neue Medium"/>
              </a:endParaRPr>
            </a:p>
          </p:txBody>
        </p:sp>
        <p:sp>
          <p:nvSpPr>
            <p:cNvPr id="10" name="Title 3">
              <a:extLst>
                <a:ext uri="{FF2B5EF4-FFF2-40B4-BE49-F238E27FC236}">
                  <a16:creationId xmlns:a16="http://schemas.microsoft.com/office/drawing/2014/main" id="{F37FED5F-26F6-977E-13FC-FC9D716C0785}"/>
                </a:ext>
              </a:extLst>
            </p:cNvPr>
            <p:cNvSpPr txBox="1"/>
            <p:nvPr/>
          </p:nvSpPr>
          <p:spPr>
            <a:xfrm>
              <a:off x="967933" y="242690"/>
              <a:ext cx="11353486" cy="573739"/>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l" defTabSz="1219169" eaLnBrk="1" fontAlgn="auto" latinLnBrk="0" hangingPunct="1">
                <a:lnSpc>
                  <a:spcPct val="80000"/>
                </a:lnSpc>
                <a:spcBef>
                  <a:spcPts val="0"/>
                </a:spcBef>
                <a:spcAft>
                  <a:spcPts val="0"/>
                </a:spcAft>
                <a:buClrTx/>
                <a:buSzTx/>
                <a:buFontTx/>
                <a:buNone/>
                <a:tabLst/>
                <a:defRPr/>
              </a:pPr>
              <a:r>
                <a:rPr kumimoji="0" lang="en-US" sz="3600" u="none" strike="noStrike" kern="0" cap="none" spc="0" normalizeH="0" baseline="0" noProof="0" dirty="0">
                  <a:ln>
                    <a:noFill/>
                  </a:ln>
                  <a:solidFill>
                    <a:srgbClr val="FFFFFF"/>
                  </a:solidFill>
                  <a:effectLst/>
                  <a:uLnTx/>
                  <a:uFillTx/>
                  <a:latin typeface="Inter ExtraBold" panose="02000503000000020004" pitchFamily="2" charset="0"/>
                  <a:ea typeface="Inter ExtraBold" panose="02000503000000020004" pitchFamily="2" charset="0"/>
                  <a:sym typeface="Snowflake Sans Book"/>
                </a:rPr>
                <a:t>The Unlock</a:t>
              </a:r>
            </a:p>
          </p:txBody>
        </p:sp>
        <p:pic>
          <p:nvPicPr>
            <p:cNvPr id="11" name="Picture 10">
              <a:extLst>
                <a:ext uri="{FF2B5EF4-FFF2-40B4-BE49-F238E27FC236}">
                  <a16:creationId xmlns:a16="http://schemas.microsoft.com/office/drawing/2014/main" id="{CE4762D8-9025-C1F1-1FDC-AEB909A1FDCD}"/>
                </a:ext>
              </a:extLst>
            </p:cNvPr>
            <p:cNvPicPr/>
            <p:nvPr/>
          </p:nvPicPr>
          <p:blipFill>
            <a:blip r:embed="rId9">
              <a:extLst>
                <a:ext uri="{28A0092B-C50C-407E-A947-70E740481C1C}">
                  <a14:useLocalDpi xmlns:a14="http://schemas.microsoft.com/office/drawing/2010/main" val="0"/>
                </a:ext>
              </a:extLst>
            </a:blip>
            <a:srcRect l="11012" t="18642" r="26301" b="18669"/>
            <a:stretch>
              <a:fillRect/>
            </a:stretch>
          </p:blipFill>
          <p:spPr>
            <a:xfrm>
              <a:off x="147234" y="132895"/>
              <a:ext cx="693962" cy="693962"/>
            </a:xfrm>
            <a:prstGeom prst="rect">
              <a:avLst/>
            </a:prstGeom>
          </p:spPr>
        </p:pic>
      </p:grpSp>
    </p:spTree>
    <p:extLst>
      <p:ext uri="{BB962C8B-B14F-4D97-AF65-F5344CB8AC3E}">
        <p14:creationId xmlns:p14="http://schemas.microsoft.com/office/powerpoint/2010/main" val="3862829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BB874-2A53-B614-E623-2AB3B748AC92}"/>
            </a:ext>
          </a:extLst>
        </p:cNvPr>
        <p:cNvGrpSpPr/>
        <p:nvPr/>
      </p:nvGrpSpPr>
      <p:grpSpPr>
        <a:xfrm>
          <a:off x="0" y="0"/>
          <a:ext cx="0" cy="0"/>
          <a:chOff x="0" y="0"/>
          <a:chExt cx="0" cy="0"/>
        </a:xfrm>
      </p:grpSpPr>
      <p:pic>
        <p:nvPicPr>
          <p:cNvPr id="46" name="Picture 45" descr="A screenshot of a phone&#10;&#10;Description automatically generated">
            <a:extLst>
              <a:ext uri="{FF2B5EF4-FFF2-40B4-BE49-F238E27FC236}">
                <a16:creationId xmlns:a16="http://schemas.microsoft.com/office/drawing/2014/main" id="{5DB61C5B-A3F6-0220-BF7B-77D6884EE1A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10100" y="1643149"/>
            <a:ext cx="2152311" cy="4267109"/>
          </a:xfrm>
          <a:prstGeom prst="rect">
            <a:avLst/>
          </a:prstGeom>
        </p:spPr>
      </p:pic>
      <p:pic>
        <p:nvPicPr>
          <p:cNvPr id="41" name="Picture 40" descr="A screenshot of a phone&#10;&#10;Description automatically generated">
            <a:extLst>
              <a:ext uri="{FF2B5EF4-FFF2-40B4-BE49-F238E27FC236}">
                <a16:creationId xmlns:a16="http://schemas.microsoft.com/office/drawing/2014/main" id="{465F010D-8910-3554-E156-B05031538A6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3100" y="1643149"/>
            <a:ext cx="2152311" cy="4267109"/>
          </a:xfrm>
          <a:prstGeom prst="rect">
            <a:avLst/>
          </a:prstGeom>
        </p:spPr>
      </p:pic>
      <p:sp>
        <p:nvSpPr>
          <p:cNvPr id="30" name="AutoShape 16">
            <a:extLst>
              <a:ext uri="{FF2B5EF4-FFF2-40B4-BE49-F238E27FC236}">
                <a16:creationId xmlns:a16="http://schemas.microsoft.com/office/drawing/2014/main" id="{47572937-6C20-28F0-E9D5-B9818407FB25}"/>
              </a:ext>
            </a:extLst>
          </p:cNvPr>
          <p:cNvSpPr/>
          <p:nvPr/>
        </p:nvSpPr>
        <p:spPr>
          <a:xfrm rot="5395539">
            <a:off x="1644971" y="3622910"/>
            <a:ext cx="4893754" cy="0"/>
          </a:xfrm>
          <a:prstGeom prst="line">
            <a:avLst/>
          </a:prstGeom>
          <a:ln w="9525" cap="rnd">
            <a:solidFill>
              <a:schemeClr val="bg2"/>
            </a:solidFill>
            <a:prstDash val="solid"/>
            <a:headEnd type="none" w="sm" len="sm"/>
            <a:tailEnd type="none" w="sm" len="sm"/>
          </a:ln>
        </p:spPr>
        <p:txBody>
          <a:bodyPr/>
          <a:lstStyle/>
          <a:p>
            <a:endParaRPr lang="en-US" sz="1200">
              <a:latin typeface="Inter" panose="02000503000000020004" pitchFamily="2" charset="0"/>
            </a:endParaRPr>
          </a:p>
        </p:txBody>
      </p:sp>
      <p:sp>
        <p:nvSpPr>
          <p:cNvPr id="31" name="AutoShape 17">
            <a:extLst>
              <a:ext uri="{FF2B5EF4-FFF2-40B4-BE49-F238E27FC236}">
                <a16:creationId xmlns:a16="http://schemas.microsoft.com/office/drawing/2014/main" id="{DB2599BB-9389-F398-81B7-E1564A3E300A}"/>
              </a:ext>
            </a:extLst>
          </p:cNvPr>
          <p:cNvSpPr/>
          <p:nvPr/>
        </p:nvSpPr>
        <p:spPr>
          <a:xfrm rot="5395539">
            <a:off x="5564037" y="3622910"/>
            <a:ext cx="4893754" cy="0"/>
          </a:xfrm>
          <a:prstGeom prst="line">
            <a:avLst/>
          </a:prstGeom>
          <a:ln w="9525" cap="rnd">
            <a:solidFill>
              <a:schemeClr val="bg2"/>
            </a:solidFill>
            <a:prstDash val="solid"/>
            <a:headEnd type="none" w="sm" len="sm"/>
            <a:tailEnd type="none" w="sm" len="sm"/>
          </a:ln>
        </p:spPr>
        <p:txBody>
          <a:bodyPr/>
          <a:lstStyle/>
          <a:p>
            <a:endParaRPr lang="en-US" sz="1200">
              <a:latin typeface="Inter" panose="02000503000000020004" pitchFamily="2" charset="0"/>
            </a:endParaRPr>
          </a:p>
        </p:txBody>
      </p:sp>
      <p:sp>
        <p:nvSpPr>
          <p:cNvPr id="17" name="Freeform 17">
            <a:extLst>
              <a:ext uri="{FF2B5EF4-FFF2-40B4-BE49-F238E27FC236}">
                <a16:creationId xmlns:a16="http://schemas.microsoft.com/office/drawing/2014/main" id="{C7A538C2-DE1F-9721-0B83-6F7CCF432469}"/>
              </a:ext>
            </a:extLst>
          </p:cNvPr>
          <p:cNvSpPr/>
          <p:nvPr/>
        </p:nvSpPr>
        <p:spPr>
          <a:xfrm>
            <a:off x="856633" y="3062898"/>
            <a:ext cx="2617694" cy="2411733"/>
          </a:xfrm>
          <a:custGeom>
            <a:avLst/>
            <a:gdLst/>
            <a:ahLst/>
            <a:cxnLst/>
            <a:rect l="l" t="t" r="r" b="b"/>
            <a:pathLst>
              <a:path w="3713644" h="3421454">
                <a:moveTo>
                  <a:pt x="0" y="0"/>
                </a:moveTo>
                <a:lnTo>
                  <a:pt x="3713644" y="0"/>
                </a:lnTo>
                <a:lnTo>
                  <a:pt x="3713644" y="3421454"/>
                </a:lnTo>
                <a:lnTo>
                  <a:pt x="0" y="3421454"/>
                </a:lnTo>
                <a:lnTo>
                  <a:pt x="0" y="0"/>
                </a:lnTo>
                <a:close/>
              </a:path>
            </a:pathLst>
          </a:custGeom>
          <a:blipFill>
            <a:blip r:embed="rId4" cstate="email">
              <a:extLst>
                <a:ext uri="{28A0092B-C50C-407E-A947-70E740481C1C}">
                  <a14:useLocalDpi xmlns:a14="http://schemas.microsoft.com/office/drawing/2010/main"/>
                </a:ext>
              </a:extLst>
            </a:blip>
            <a:stretch>
              <a:fillRect/>
            </a:stretch>
          </a:blipFill>
        </p:spPr>
        <p:txBody>
          <a:bodyPr/>
          <a:lstStyle/>
          <a:p>
            <a:endParaRPr lang="en-US" sz="1200">
              <a:latin typeface="Inter" panose="02000503000000020004" pitchFamily="2" charset="0"/>
            </a:endParaRPr>
          </a:p>
        </p:txBody>
      </p:sp>
      <p:sp>
        <p:nvSpPr>
          <p:cNvPr id="34" name="TextBox 21">
            <a:extLst>
              <a:ext uri="{FF2B5EF4-FFF2-40B4-BE49-F238E27FC236}">
                <a16:creationId xmlns:a16="http://schemas.microsoft.com/office/drawing/2014/main" id="{0CD9A0CB-98AB-44EC-525D-85866AB3DB9F}"/>
              </a:ext>
            </a:extLst>
          </p:cNvPr>
          <p:cNvSpPr txBox="1"/>
          <p:nvPr/>
        </p:nvSpPr>
        <p:spPr>
          <a:xfrm>
            <a:off x="251067" y="1112249"/>
            <a:ext cx="3828825" cy="369332"/>
          </a:xfrm>
          <a:prstGeom prst="rect">
            <a:avLst/>
          </a:prstGeom>
        </p:spPr>
        <p:txBody>
          <a:bodyPr wrap="square" lIns="0" tIns="0" rIns="0" bIns="0" rtlCol="0" anchor="t">
            <a:spAutoFit/>
          </a:bodyPr>
          <a:lstStyle/>
          <a:p>
            <a:pPr algn="ctr"/>
            <a:r>
              <a:rPr lang="en-US" sz="2400" b="1" dirty="0">
                <a:solidFill>
                  <a:srgbClr val="2B2B2B"/>
                </a:solidFill>
                <a:latin typeface="Inter" panose="02000503000000020004" pitchFamily="2" charset="0"/>
                <a:ea typeface="Inter" panose="02000503000000020004" pitchFamily="2" charset="0"/>
                <a:cs typeface="Helvetica Neue" panose="02000503000000020004" pitchFamily="2" charset="0"/>
              </a:rPr>
              <a:t>Cross purchase</a:t>
            </a:r>
          </a:p>
        </p:txBody>
      </p:sp>
      <p:sp>
        <p:nvSpPr>
          <p:cNvPr id="37" name="TextBox 21">
            <a:extLst>
              <a:ext uri="{FF2B5EF4-FFF2-40B4-BE49-F238E27FC236}">
                <a16:creationId xmlns:a16="http://schemas.microsoft.com/office/drawing/2014/main" id="{71DD91AF-8ABD-93D0-BDD5-DD44D27F2648}"/>
              </a:ext>
            </a:extLst>
          </p:cNvPr>
          <p:cNvSpPr txBox="1"/>
          <p:nvPr/>
        </p:nvSpPr>
        <p:spPr>
          <a:xfrm>
            <a:off x="4277201" y="1112250"/>
            <a:ext cx="3617825" cy="369332"/>
          </a:xfrm>
          <a:prstGeom prst="rect">
            <a:avLst/>
          </a:prstGeom>
        </p:spPr>
        <p:txBody>
          <a:bodyPr wrap="square" lIns="0" tIns="0" rIns="0" bIns="0" rtlCol="0" anchor="t">
            <a:spAutoFit/>
          </a:bodyPr>
          <a:lstStyle/>
          <a:p>
            <a:pPr algn="ctr"/>
            <a:r>
              <a:rPr lang="en-US" sz="2400" b="1">
                <a:solidFill>
                  <a:srgbClr val="2B2B2B"/>
                </a:solidFill>
                <a:latin typeface="Inter" panose="02000503000000020004" pitchFamily="2" charset="0"/>
                <a:ea typeface="Inter" panose="02000503000000020004" pitchFamily="2" charset="0"/>
                <a:cs typeface="Helvetica Neue" panose="02000503000000020004" pitchFamily="2" charset="0"/>
              </a:rPr>
              <a:t>Lifelong loyalty</a:t>
            </a:r>
          </a:p>
        </p:txBody>
      </p:sp>
      <p:sp>
        <p:nvSpPr>
          <p:cNvPr id="19" name="Freeform 19">
            <a:extLst>
              <a:ext uri="{FF2B5EF4-FFF2-40B4-BE49-F238E27FC236}">
                <a16:creationId xmlns:a16="http://schemas.microsoft.com/office/drawing/2014/main" id="{564BCE0B-8BE4-C64B-39F9-1885DBD14C36}"/>
              </a:ext>
            </a:extLst>
          </p:cNvPr>
          <p:cNvSpPr/>
          <p:nvPr/>
        </p:nvSpPr>
        <p:spPr>
          <a:xfrm>
            <a:off x="4723831" y="3424659"/>
            <a:ext cx="2724566" cy="1106690"/>
          </a:xfrm>
          <a:custGeom>
            <a:avLst/>
            <a:gdLst/>
            <a:ahLst/>
            <a:cxnLst/>
            <a:rect l="l" t="t" r="r" b="b"/>
            <a:pathLst>
              <a:path w="3787747" h="1538543">
                <a:moveTo>
                  <a:pt x="0" y="0"/>
                </a:moveTo>
                <a:lnTo>
                  <a:pt x="3787747" y="0"/>
                </a:lnTo>
                <a:lnTo>
                  <a:pt x="3787747" y="1538544"/>
                </a:lnTo>
                <a:lnTo>
                  <a:pt x="0" y="1538544"/>
                </a:lnTo>
                <a:lnTo>
                  <a:pt x="0" y="0"/>
                </a:lnTo>
                <a:close/>
              </a:path>
            </a:pathLst>
          </a:custGeom>
          <a:blipFill>
            <a:blip r:embed="rId5" cstate="email">
              <a:extLst>
                <a:ext uri="{28A0092B-C50C-407E-A947-70E740481C1C}">
                  <a14:useLocalDpi xmlns:a14="http://schemas.microsoft.com/office/drawing/2010/main"/>
                </a:ext>
              </a:extLst>
            </a:blip>
            <a:stretch>
              <a:fillRect/>
            </a:stretch>
          </a:blipFill>
        </p:spPr>
        <p:txBody>
          <a:bodyPr/>
          <a:lstStyle/>
          <a:p>
            <a:endParaRPr lang="en-US" sz="1200">
              <a:latin typeface="Inter" panose="02000503000000020004" pitchFamily="2" charset="0"/>
            </a:endParaRPr>
          </a:p>
        </p:txBody>
      </p:sp>
      <p:sp>
        <p:nvSpPr>
          <p:cNvPr id="38" name="TextBox 21">
            <a:extLst>
              <a:ext uri="{FF2B5EF4-FFF2-40B4-BE49-F238E27FC236}">
                <a16:creationId xmlns:a16="http://schemas.microsoft.com/office/drawing/2014/main" id="{A9B46044-5C79-14A8-6488-06C724BA92BC}"/>
              </a:ext>
            </a:extLst>
          </p:cNvPr>
          <p:cNvSpPr txBox="1"/>
          <p:nvPr/>
        </p:nvSpPr>
        <p:spPr>
          <a:xfrm>
            <a:off x="8752532" y="1112250"/>
            <a:ext cx="2389045" cy="369332"/>
          </a:xfrm>
          <a:prstGeom prst="rect">
            <a:avLst/>
          </a:prstGeom>
        </p:spPr>
        <p:txBody>
          <a:bodyPr wrap="square" lIns="0" tIns="0" rIns="0" bIns="0" rtlCol="0" anchor="t">
            <a:spAutoFit/>
          </a:bodyPr>
          <a:lstStyle/>
          <a:p>
            <a:pPr algn="ctr"/>
            <a:r>
              <a:rPr lang="en-US" sz="2400" b="1">
                <a:solidFill>
                  <a:srgbClr val="2B2B2B"/>
                </a:solidFill>
                <a:latin typeface="Inter" panose="02000503000000020004" pitchFamily="2" charset="0"/>
                <a:ea typeface="Inter" panose="02000503000000020004" pitchFamily="2" charset="0"/>
                <a:cs typeface="Helvetica Neue" panose="02000503000000020004" pitchFamily="2" charset="0"/>
              </a:rPr>
              <a:t>Premiumization</a:t>
            </a:r>
          </a:p>
        </p:txBody>
      </p:sp>
      <p:pic>
        <p:nvPicPr>
          <p:cNvPr id="47" name="Picture 46" descr="A screenshot of a phone&#10;&#10;Description automatically generated">
            <a:extLst>
              <a:ext uri="{FF2B5EF4-FFF2-40B4-BE49-F238E27FC236}">
                <a16:creationId xmlns:a16="http://schemas.microsoft.com/office/drawing/2014/main" id="{61A91A50-C2A0-6CDD-5849-0EB0D992386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70900" y="1643149"/>
            <a:ext cx="2152311" cy="4267109"/>
          </a:xfrm>
          <a:prstGeom prst="rect">
            <a:avLst/>
          </a:prstGeom>
        </p:spPr>
      </p:pic>
      <p:sp>
        <p:nvSpPr>
          <p:cNvPr id="18" name="Freeform 18">
            <a:extLst>
              <a:ext uri="{FF2B5EF4-FFF2-40B4-BE49-F238E27FC236}">
                <a16:creationId xmlns:a16="http://schemas.microsoft.com/office/drawing/2014/main" id="{5AD4D3C5-2302-96DC-8DE7-9A58990525BB}"/>
              </a:ext>
            </a:extLst>
          </p:cNvPr>
          <p:cNvSpPr/>
          <p:nvPr/>
        </p:nvSpPr>
        <p:spPr>
          <a:xfrm>
            <a:off x="8628435" y="3429000"/>
            <a:ext cx="2723905" cy="1098008"/>
          </a:xfrm>
          <a:custGeom>
            <a:avLst/>
            <a:gdLst/>
            <a:ahLst/>
            <a:cxnLst/>
            <a:rect l="l" t="t" r="r" b="b"/>
            <a:pathLst>
              <a:path w="3786828" h="1526473">
                <a:moveTo>
                  <a:pt x="0" y="0"/>
                </a:moveTo>
                <a:lnTo>
                  <a:pt x="3786828" y="0"/>
                </a:lnTo>
                <a:lnTo>
                  <a:pt x="3786828" y="1526474"/>
                </a:lnTo>
                <a:lnTo>
                  <a:pt x="0" y="1526474"/>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txBody>
          <a:bodyPr/>
          <a:lstStyle/>
          <a:p>
            <a:endParaRPr lang="en-US" sz="1200">
              <a:latin typeface="Inter" panose="02000503000000020004" pitchFamily="2" charset="0"/>
            </a:endParaRPr>
          </a:p>
        </p:txBody>
      </p:sp>
      <p:grpSp>
        <p:nvGrpSpPr>
          <p:cNvPr id="4" name="Group 3">
            <a:extLst>
              <a:ext uri="{FF2B5EF4-FFF2-40B4-BE49-F238E27FC236}">
                <a16:creationId xmlns:a16="http://schemas.microsoft.com/office/drawing/2014/main" id="{9D0234E4-04D5-EE95-1C5D-D9CCE6205DA2}"/>
              </a:ext>
            </a:extLst>
          </p:cNvPr>
          <p:cNvGrpSpPr>
            <a:grpSpLocks noGrp="1" noUngrp="1" noRot="1" noMove="1" noResize="1"/>
          </p:cNvGrpSpPr>
          <p:nvPr/>
        </p:nvGrpSpPr>
        <p:grpSpPr>
          <a:xfrm>
            <a:off x="10330108" y="6328402"/>
            <a:ext cx="1554730" cy="245935"/>
            <a:chOff x="9105466" y="384375"/>
            <a:chExt cx="2626156" cy="415418"/>
          </a:xfrm>
        </p:grpSpPr>
        <p:pic>
          <p:nvPicPr>
            <p:cNvPr id="5" name="Picture 4" descr="A black and red sign with white letters&#10;&#10;AI-generated content may be incorrect.">
              <a:extLst>
                <a:ext uri="{FF2B5EF4-FFF2-40B4-BE49-F238E27FC236}">
                  <a16:creationId xmlns:a16="http://schemas.microsoft.com/office/drawing/2014/main" id="{69DB1846-75FC-A401-93A8-695B7E3AB51B}"/>
                </a:ext>
              </a:extLst>
            </p:cNvPr>
            <p:cNvPicPr>
              <a:picLocks noGrp="1" noRot="1" noMove="1" noResize="1" noEditPoints="1" noAdjustHandles="1" noChangeArrowheads="1" noChangeShapeType="1" noCrop="1"/>
            </p:cNvPicPr>
            <p:nvPr/>
          </p:nvPicPr>
          <p:blipFill>
            <a:blip r:embed="rId7"/>
            <a:stretch>
              <a:fillRect/>
            </a:stretch>
          </p:blipFill>
          <p:spPr>
            <a:xfrm>
              <a:off x="9105466" y="469533"/>
              <a:ext cx="1151754" cy="245102"/>
            </a:xfrm>
            <a:prstGeom prst="rect">
              <a:avLst/>
            </a:prstGeom>
          </p:spPr>
        </p:pic>
        <p:pic>
          <p:nvPicPr>
            <p:cNvPr id="6" name="Picture 5">
              <a:extLst>
                <a:ext uri="{FF2B5EF4-FFF2-40B4-BE49-F238E27FC236}">
                  <a16:creationId xmlns:a16="http://schemas.microsoft.com/office/drawing/2014/main" id="{EB85F00E-1641-EAA8-C4D5-6006BED89EB1}"/>
                </a:ext>
              </a:extLst>
            </p:cNvPr>
            <p:cNvPicPr>
              <a:picLocks noGrp="1" noRot="1" noMove="1" noResize="1" noEditPoints="1" noAdjustHandles="1" noChangeArrowheads="1" noChangeShapeType="1" noCrop="1"/>
            </p:cNvPicPr>
            <p:nvPr/>
          </p:nvPicPr>
          <p:blipFill>
            <a:blip r:embed="rId8"/>
            <a:stretch>
              <a:fillRect/>
            </a:stretch>
          </p:blipFill>
          <p:spPr>
            <a:xfrm>
              <a:off x="10590021" y="384551"/>
              <a:ext cx="1141601" cy="415066"/>
            </a:xfrm>
            <a:prstGeom prst="rect">
              <a:avLst/>
            </a:prstGeom>
          </p:spPr>
        </p:pic>
        <p:cxnSp>
          <p:nvCxnSpPr>
            <p:cNvPr id="7" name="Straight Arrow Connector 6">
              <a:extLst>
                <a:ext uri="{FF2B5EF4-FFF2-40B4-BE49-F238E27FC236}">
                  <a16:creationId xmlns:a16="http://schemas.microsoft.com/office/drawing/2014/main" id="{5A1B9285-B193-53A9-F6FE-72EFC0B6E9DF}"/>
                </a:ext>
              </a:extLst>
            </p:cNvPr>
            <p:cNvCxnSpPr>
              <a:cxnSpLocks noGrp="1" noRot="1" noMove="1" noResize="1" noEditPoints="1" noAdjustHandles="1" noChangeArrowheads="1" noChangeShapeType="1"/>
            </p:cNvCxnSpPr>
            <p:nvPr/>
          </p:nvCxnSpPr>
          <p:spPr>
            <a:xfrm>
              <a:off x="10423434" y="384375"/>
              <a:ext cx="373" cy="415418"/>
            </a:xfrm>
            <a:prstGeom prst="straightConnector1">
              <a:avLst/>
            </a:prstGeom>
            <a:noFill/>
            <a:ln w="19050" cap="flat">
              <a:solidFill>
                <a:schemeClr val="tx1"/>
              </a:solidFill>
              <a:prstDash val="solid"/>
              <a:miter lim="400000"/>
            </a:ln>
            <a:effectLst/>
            <a:sp3d/>
          </p:spPr>
          <p:style>
            <a:lnRef idx="0">
              <a:scrgbClr r="0" g="0" b="0"/>
            </a:lnRef>
            <a:fillRef idx="0">
              <a:scrgbClr r="0" g="0" b="0"/>
            </a:fillRef>
            <a:effectRef idx="0">
              <a:scrgbClr r="0" g="0" b="0"/>
            </a:effectRef>
            <a:fontRef idx="none"/>
          </p:style>
        </p:cxnSp>
      </p:grpSp>
      <p:grpSp>
        <p:nvGrpSpPr>
          <p:cNvPr id="8" name="Group 7">
            <a:extLst>
              <a:ext uri="{FF2B5EF4-FFF2-40B4-BE49-F238E27FC236}">
                <a16:creationId xmlns:a16="http://schemas.microsoft.com/office/drawing/2014/main" id="{2F02FD96-E0A0-E9F6-E9DC-DB4A1326C078}"/>
              </a:ext>
            </a:extLst>
          </p:cNvPr>
          <p:cNvGrpSpPr>
            <a:grpSpLocks noGrp="1" noUngrp="1" noRot="1" noMove="1" noResize="1"/>
          </p:cNvGrpSpPr>
          <p:nvPr/>
        </p:nvGrpSpPr>
        <p:grpSpPr>
          <a:xfrm>
            <a:off x="3350" y="132895"/>
            <a:ext cx="12318069" cy="694207"/>
            <a:chOff x="3350" y="132895"/>
            <a:chExt cx="12318069" cy="694207"/>
          </a:xfrm>
        </p:grpSpPr>
        <p:sp>
          <p:nvSpPr>
            <p:cNvPr id="13" name="Rectangle 12">
              <a:extLst>
                <a:ext uri="{FF2B5EF4-FFF2-40B4-BE49-F238E27FC236}">
                  <a16:creationId xmlns:a16="http://schemas.microsoft.com/office/drawing/2014/main" id="{13DAA1E3-1B4F-210D-046B-2E8BE5513EF7}"/>
                </a:ext>
              </a:extLst>
            </p:cNvPr>
            <p:cNvSpPr>
              <a:spLocks noGrp="1" noRot="1" noMove="1" noResize="1" noEditPoints="1" noAdjustHandles="1" noChangeArrowheads="1" noChangeShapeType="1"/>
            </p:cNvSpPr>
            <p:nvPr/>
          </p:nvSpPr>
          <p:spPr>
            <a:xfrm>
              <a:off x="3350" y="133140"/>
              <a:ext cx="12188650" cy="693962"/>
            </a:xfrm>
            <a:prstGeom prst="rect">
              <a:avLst/>
            </a:prstGeom>
            <a:solidFill>
              <a:srgbClr val="2B2B2B"/>
            </a:solidFill>
            <a:ln w="12700" cap="flat">
              <a:noFill/>
              <a:miter lim="400000"/>
            </a:ln>
            <a:effectLst/>
            <a:sp3d/>
          </p:spPr>
          <p:txBody>
            <a:bodyPr rot="0" spcFirstLastPara="1" vertOverflow="overflow" horzOverflow="overflow" vert="horz" wrap="square" lIns="50800" tIns="50800" rIns="50800" bIns="50800" numCol="1" spcCol="38100" rtlCol="0" anchor="t">
              <a:noAutofit/>
            </a:bodyPr>
            <a:lstStyle/>
            <a:p>
              <a:pPr marL="0" marR="0" lvl="0" indent="0" defTabSz="825500" eaLnBrk="1" fontAlgn="auto" latinLnBrk="0" hangingPunct="0">
                <a:lnSpc>
                  <a:spcPct val="100000"/>
                </a:lnSpc>
                <a:spcBef>
                  <a:spcPts val="0"/>
                </a:spcBef>
                <a:spcAft>
                  <a:spcPts val="0"/>
                </a:spcAft>
                <a:buClrTx/>
                <a:buSzTx/>
                <a:buFont typeface="Arial" panose="020B0604020202020204" pitchFamily="34" charset="0"/>
                <a:buNone/>
                <a:tabLst/>
                <a:defRPr/>
              </a:pPr>
              <a:endParaRPr kumimoji="0" lang="en-US" sz="1400" u="none" strike="noStrike" kern="0" cap="none" spc="0" normalizeH="0" baseline="0" noProof="0" dirty="0">
                <a:ln>
                  <a:noFill/>
                </a:ln>
                <a:solidFill>
                  <a:srgbClr val="000000"/>
                </a:solidFill>
                <a:effectLst/>
                <a:uLnTx/>
                <a:uFillTx/>
                <a:latin typeface="Inter" panose="02000503000000020004" pitchFamily="2" charset="0"/>
                <a:ea typeface="Helvetica Neue Medium"/>
                <a:cs typeface="Helvetica Neue Medium"/>
                <a:sym typeface="Helvetica Neue Medium"/>
              </a:endParaRPr>
            </a:p>
          </p:txBody>
        </p:sp>
        <p:sp>
          <p:nvSpPr>
            <p:cNvPr id="14" name="Title 3">
              <a:extLst>
                <a:ext uri="{FF2B5EF4-FFF2-40B4-BE49-F238E27FC236}">
                  <a16:creationId xmlns:a16="http://schemas.microsoft.com/office/drawing/2014/main" id="{5D7DA726-9421-90EA-68BF-C90B2420DBDE}"/>
                </a:ext>
              </a:extLst>
            </p:cNvPr>
            <p:cNvSpPr txBox="1">
              <a:spLocks noGrp="1" noRot="1" noMove="1" noResize="1" noEditPoints="1" noAdjustHandles="1" noChangeArrowheads="1" noChangeShapeType="1"/>
            </p:cNvSpPr>
            <p:nvPr/>
          </p:nvSpPr>
          <p:spPr>
            <a:xfrm>
              <a:off x="967933" y="242690"/>
              <a:ext cx="11353486" cy="573739"/>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l" defTabSz="1219169" eaLnBrk="1" fontAlgn="auto" latinLnBrk="0" hangingPunct="1">
                <a:lnSpc>
                  <a:spcPct val="80000"/>
                </a:lnSpc>
                <a:spcBef>
                  <a:spcPts val="0"/>
                </a:spcBef>
                <a:spcAft>
                  <a:spcPts val="0"/>
                </a:spcAft>
                <a:buClrTx/>
                <a:buSzTx/>
                <a:buFontTx/>
                <a:buNone/>
                <a:tabLst/>
                <a:defRPr/>
              </a:pPr>
              <a:r>
                <a:rPr kumimoji="0" lang="en-US" sz="3600" u="none" strike="noStrike" kern="0" cap="none" spc="0" normalizeH="0" baseline="0" noProof="0" dirty="0">
                  <a:ln>
                    <a:noFill/>
                  </a:ln>
                  <a:solidFill>
                    <a:srgbClr val="FFFFFF"/>
                  </a:solidFill>
                  <a:effectLst/>
                  <a:uLnTx/>
                  <a:uFillTx/>
                  <a:latin typeface="Inter ExtraBold" panose="02000503000000020004" pitchFamily="2" charset="0"/>
                  <a:ea typeface="Inter ExtraBold" panose="02000503000000020004" pitchFamily="2" charset="0"/>
                  <a:sym typeface="Snowflake Sans Book"/>
                </a:rPr>
                <a:t>Receipt Data Powers...</a:t>
              </a:r>
            </a:p>
          </p:txBody>
        </p:sp>
        <p:pic>
          <p:nvPicPr>
            <p:cNvPr id="15" name="Picture 14">
              <a:extLst>
                <a:ext uri="{FF2B5EF4-FFF2-40B4-BE49-F238E27FC236}">
                  <a16:creationId xmlns:a16="http://schemas.microsoft.com/office/drawing/2014/main" id="{1DD404B7-C2D6-166A-28B6-02A45D74598B}"/>
                </a:ext>
              </a:extLst>
            </p:cNvPr>
            <p:cNvPicPr>
              <a:picLocks noGrp="1" noRot="1" noMove="1" noResize="1" noEditPoints="1" noAdjustHandles="1" noChangeArrowheads="1" noChangeShapeType="1" noCrop="1"/>
            </p:cNvPicPr>
            <p:nvPr/>
          </p:nvPicPr>
          <p:blipFill>
            <a:blip r:embed="rId9">
              <a:extLst>
                <a:ext uri="{28A0092B-C50C-407E-A947-70E740481C1C}">
                  <a14:useLocalDpi xmlns:a14="http://schemas.microsoft.com/office/drawing/2010/main" val="0"/>
                </a:ext>
              </a:extLst>
            </a:blip>
            <a:srcRect l="11012" t="18642" r="26301" b="18669"/>
            <a:stretch>
              <a:fillRect/>
            </a:stretch>
          </p:blipFill>
          <p:spPr>
            <a:xfrm>
              <a:off x="147234" y="132895"/>
              <a:ext cx="693962" cy="693962"/>
            </a:xfrm>
            <a:prstGeom prst="rect">
              <a:avLst/>
            </a:prstGeom>
          </p:spPr>
        </p:pic>
      </p:grpSp>
    </p:spTree>
    <p:extLst>
      <p:ext uri="{BB962C8B-B14F-4D97-AF65-F5344CB8AC3E}">
        <p14:creationId xmlns:p14="http://schemas.microsoft.com/office/powerpoint/2010/main" val="2582720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6FDF48-F441-11BA-0380-E1C4E795A84F}"/>
            </a:ext>
          </a:extLst>
        </p:cNvPr>
        <p:cNvGrpSpPr/>
        <p:nvPr/>
      </p:nvGrpSpPr>
      <p:grpSpPr>
        <a:xfrm>
          <a:off x="0" y="0"/>
          <a:ext cx="0" cy="0"/>
          <a:chOff x="0" y="0"/>
          <a:chExt cx="0" cy="0"/>
        </a:xfrm>
      </p:grpSpPr>
      <p:cxnSp>
        <p:nvCxnSpPr>
          <p:cNvPr id="1126" name="Straight Connector 1125">
            <a:extLst>
              <a:ext uri="{FF2B5EF4-FFF2-40B4-BE49-F238E27FC236}">
                <a16:creationId xmlns:a16="http://schemas.microsoft.com/office/drawing/2014/main" id="{54213C8A-CDAF-5F1E-EA1B-EAAAF8F92A71}"/>
              </a:ext>
            </a:extLst>
          </p:cNvPr>
          <p:cNvCxnSpPr>
            <a:cxnSpLocks/>
          </p:cNvCxnSpPr>
          <p:nvPr/>
        </p:nvCxnSpPr>
        <p:spPr>
          <a:xfrm>
            <a:off x="4210423" y="1789092"/>
            <a:ext cx="26895" cy="4081842"/>
          </a:xfrm>
          <a:prstGeom prst="line">
            <a:avLst/>
          </a:prstGeom>
          <a:ln w="38100">
            <a:solidFill>
              <a:srgbClr val="2B2B2B">
                <a:alpha val="49759"/>
              </a:srgbClr>
            </a:solidFill>
            <a:prstDash val="sysDot"/>
          </a:ln>
        </p:spPr>
        <p:style>
          <a:lnRef idx="2">
            <a:schemeClr val="accent1"/>
          </a:lnRef>
          <a:fillRef idx="0">
            <a:schemeClr val="accent1"/>
          </a:fillRef>
          <a:effectRef idx="1">
            <a:schemeClr val="accent1"/>
          </a:effectRef>
          <a:fontRef idx="minor">
            <a:schemeClr val="tx1"/>
          </a:fontRef>
        </p:style>
      </p:cxnSp>
      <p:grpSp>
        <p:nvGrpSpPr>
          <p:cNvPr id="1127" name="Group 1126">
            <a:extLst>
              <a:ext uri="{FF2B5EF4-FFF2-40B4-BE49-F238E27FC236}">
                <a16:creationId xmlns:a16="http://schemas.microsoft.com/office/drawing/2014/main" id="{7D513AFD-689A-6BE6-E699-56B76A77DC25}"/>
              </a:ext>
            </a:extLst>
          </p:cNvPr>
          <p:cNvGrpSpPr>
            <a:grpSpLocks/>
          </p:cNvGrpSpPr>
          <p:nvPr/>
        </p:nvGrpSpPr>
        <p:grpSpPr>
          <a:xfrm>
            <a:off x="725360" y="925979"/>
            <a:ext cx="10741280" cy="3601788"/>
            <a:chOff x="719483" y="2581879"/>
            <a:chExt cx="10741280" cy="3601788"/>
          </a:xfrm>
        </p:grpSpPr>
        <p:grpSp>
          <p:nvGrpSpPr>
            <p:cNvPr id="1128" name="Group 1127">
              <a:extLst>
                <a:ext uri="{FF2B5EF4-FFF2-40B4-BE49-F238E27FC236}">
                  <a16:creationId xmlns:a16="http://schemas.microsoft.com/office/drawing/2014/main" id="{02254949-9391-8E01-5BE3-0B3ECCD57D0B}"/>
                </a:ext>
              </a:extLst>
            </p:cNvPr>
            <p:cNvGrpSpPr>
              <a:grpSpLocks/>
            </p:cNvGrpSpPr>
            <p:nvPr/>
          </p:nvGrpSpPr>
          <p:grpSpPr>
            <a:xfrm>
              <a:off x="719483" y="3122929"/>
              <a:ext cx="10741280" cy="3060738"/>
              <a:chOff x="654241" y="3178575"/>
              <a:chExt cx="11361249" cy="3237398"/>
            </a:xfrm>
          </p:grpSpPr>
          <p:sp>
            <p:nvSpPr>
              <p:cNvPr id="1132" name="Arrow: Pentagon 33">
                <a:extLst>
                  <a:ext uri="{FF2B5EF4-FFF2-40B4-BE49-F238E27FC236}">
                    <a16:creationId xmlns:a16="http://schemas.microsoft.com/office/drawing/2014/main" id="{C7FF711F-F8A4-E93E-3425-DACD03026DE0}"/>
                  </a:ext>
                </a:extLst>
              </p:cNvPr>
              <p:cNvSpPr>
                <a:spLocks/>
              </p:cNvSpPr>
              <p:nvPr/>
            </p:nvSpPr>
            <p:spPr>
              <a:xfrm>
                <a:off x="666672" y="3178575"/>
                <a:ext cx="2708684" cy="342057"/>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1</a:t>
                </a:r>
              </a:p>
            </p:txBody>
          </p:sp>
          <p:sp>
            <p:nvSpPr>
              <p:cNvPr id="1133" name="Arrow: Pentagon 34">
                <a:extLst>
                  <a:ext uri="{FF2B5EF4-FFF2-40B4-BE49-F238E27FC236}">
                    <a16:creationId xmlns:a16="http://schemas.microsoft.com/office/drawing/2014/main" id="{9583DD82-277F-2B8B-9CF2-A73DA000A11A}"/>
                  </a:ext>
                </a:extLst>
              </p:cNvPr>
              <p:cNvSpPr>
                <a:spLocks/>
              </p:cNvSpPr>
              <p:nvPr/>
            </p:nvSpPr>
            <p:spPr>
              <a:xfrm>
                <a:off x="3476331" y="3178575"/>
                <a:ext cx="3067217" cy="342057"/>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dirty="0">
                    <a:solidFill>
                      <a:schemeClr val="bg1"/>
                    </a:solidFill>
                    <a:latin typeface="Inter" panose="02000503000000020004" pitchFamily="2" charset="0"/>
                    <a:ea typeface="Inter" panose="02000503000000020004" pitchFamily="2" charset="0"/>
                    <a:cs typeface="Arial" panose="020B0604020202020204" pitchFamily="34" charset="0"/>
                  </a:rPr>
                  <a:t>Phase 2</a:t>
                </a:r>
              </a:p>
            </p:txBody>
          </p:sp>
          <p:sp>
            <p:nvSpPr>
              <p:cNvPr id="1134" name="Arrow: Pentagon 6">
                <a:extLst>
                  <a:ext uri="{FF2B5EF4-FFF2-40B4-BE49-F238E27FC236}">
                    <a16:creationId xmlns:a16="http://schemas.microsoft.com/office/drawing/2014/main" id="{EC016C86-67EA-4DBC-BE69-ED1D284E522C}"/>
                  </a:ext>
                </a:extLst>
              </p:cNvPr>
              <p:cNvSpPr>
                <a:spLocks/>
              </p:cNvSpPr>
              <p:nvPr/>
            </p:nvSpPr>
            <p:spPr>
              <a:xfrm>
                <a:off x="6644522" y="3179004"/>
                <a:ext cx="5351065" cy="340222"/>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3</a:t>
                </a:r>
              </a:p>
            </p:txBody>
          </p:sp>
          <p:sp>
            <p:nvSpPr>
              <p:cNvPr id="1135" name="Arrow: Pentagon 67">
                <a:extLst>
                  <a:ext uri="{FF2B5EF4-FFF2-40B4-BE49-F238E27FC236}">
                    <a16:creationId xmlns:a16="http://schemas.microsoft.com/office/drawing/2014/main" id="{AC8F9142-3FD6-B20F-B0B7-A98FEBB59A12}"/>
                  </a:ext>
                </a:extLst>
              </p:cNvPr>
              <p:cNvSpPr>
                <a:spLocks/>
              </p:cNvSpPr>
              <p:nvPr/>
            </p:nvSpPr>
            <p:spPr>
              <a:xfrm>
                <a:off x="2399486" y="6115698"/>
                <a:ext cx="9616004" cy="300275"/>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Observability / Monitoring / Alerting</a:t>
                </a:r>
              </a:p>
            </p:txBody>
          </p:sp>
          <p:grpSp>
            <p:nvGrpSpPr>
              <p:cNvPr id="1136" name="Group 1135">
                <a:extLst>
                  <a:ext uri="{FF2B5EF4-FFF2-40B4-BE49-F238E27FC236}">
                    <a16:creationId xmlns:a16="http://schemas.microsoft.com/office/drawing/2014/main" id="{5815D50F-1B9F-1EA7-8AD5-6F59F29ADD02}"/>
                  </a:ext>
                </a:extLst>
              </p:cNvPr>
              <p:cNvGrpSpPr>
                <a:grpSpLocks/>
              </p:cNvGrpSpPr>
              <p:nvPr/>
            </p:nvGrpSpPr>
            <p:grpSpPr>
              <a:xfrm>
                <a:off x="654241" y="3660892"/>
                <a:ext cx="10685866" cy="308870"/>
                <a:chOff x="654241" y="3660892"/>
                <a:chExt cx="10685866" cy="308870"/>
              </a:xfrm>
            </p:grpSpPr>
            <p:sp>
              <p:nvSpPr>
                <p:cNvPr id="1156" name="Arrow: Pentagon 67">
                  <a:extLst>
                    <a:ext uri="{FF2B5EF4-FFF2-40B4-BE49-F238E27FC236}">
                      <a16:creationId xmlns:a16="http://schemas.microsoft.com/office/drawing/2014/main" id="{FCB7CC72-179F-EDEA-B24E-3490E7C93B31}"/>
                    </a:ext>
                  </a:extLst>
                </p:cNvPr>
                <p:cNvSpPr>
                  <a:spLocks/>
                </p:cNvSpPr>
                <p:nvPr/>
              </p:nvSpPr>
              <p:spPr>
                <a:xfrm>
                  <a:off x="7129109" y="3672853"/>
                  <a:ext cx="4210998"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Partnership Enablement – attribution and analytics</a:t>
                  </a:r>
                </a:p>
              </p:txBody>
            </p:sp>
            <p:sp>
              <p:nvSpPr>
                <p:cNvPr id="1157" name="Arrow: Pentagon 67">
                  <a:extLst>
                    <a:ext uri="{FF2B5EF4-FFF2-40B4-BE49-F238E27FC236}">
                      <a16:creationId xmlns:a16="http://schemas.microsoft.com/office/drawing/2014/main" id="{AD1187A2-C3D2-2098-DF52-BD26FA3516F2}"/>
                    </a:ext>
                  </a:extLst>
                </p:cNvPr>
                <p:cNvSpPr>
                  <a:spLocks/>
                </p:cNvSpPr>
                <p:nvPr/>
              </p:nvSpPr>
              <p:spPr>
                <a:xfrm>
                  <a:off x="654241" y="3660892"/>
                  <a:ext cx="1303109" cy="296909"/>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Model</a:t>
                  </a:r>
                </a:p>
              </p:txBody>
            </p:sp>
            <p:sp>
              <p:nvSpPr>
                <p:cNvPr id="1158" name="Arrow: Pentagon 67">
                  <a:extLst>
                    <a:ext uri="{FF2B5EF4-FFF2-40B4-BE49-F238E27FC236}">
                      <a16:creationId xmlns:a16="http://schemas.microsoft.com/office/drawing/2014/main" id="{1930A432-BFA1-B1FA-C72F-286A6BB062B1}"/>
                    </a:ext>
                  </a:extLst>
                </p:cNvPr>
                <p:cNvSpPr>
                  <a:spLocks/>
                </p:cNvSpPr>
                <p:nvPr/>
              </p:nvSpPr>
              <p:spPr>
                <a:xfrm>
                  <a:off x="1931645" y="3660892"/>
                  <a:ext cx="3067217"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Governance / Event Governance</a:t>
                  </a:r>
                </a:p>
              </p:txBody>
            </p:sp>
            <p:sp>
              <p:nvSpPr>
                <p:cNvPr id="1159" name="Arrow: Pentagon 67">
                  <a:extLst>
                    <a:ext uri="{FF2B5EF4-FFF2-40B4-BE49-F238E27FC236}">
                      <a16:creationId xmlns:a16="http://schemas.microsoft.com/office/drawing/2014/main" id="{C4B423A8-62B6-8F2B-506A-B12768F67972}"/>
                    </a:ext>
                  </a:extLst>
                </p:cNvPr>
                <p:cNvSpPr>
                  <a:spLocks/>
                </p:cNvSpPr>
                <p:nvPr/>
              </p:nvSpPr>
              <p:spPr>
                <a:xfrm>
                  <a:off x="4973157" y="3660892"/>
                  <a:ext cx="2181658"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dirty="0">
                      <a:solidFill>
                        <a:sysClr val="windowText" lastClr="000000"/>
                      </a:solidFill>
                      <a:latin typeface="Inter" panose="02000503000000020004" pitchFamily="2" charset="0"/>
                      <a:ea typeface="Inter" panose="02000503000000020004" pitchFamily="2" charset="0"/>
                      <a:cs typeface="Arial" panose="020B0604020202020204" pitchFamily="34" charset="0"/>
                    </a:rPr>
                    <a:t>SFMC Audience Creation</a:t>
                  </a:r>
                </a:p>
              </p:txBody>
            </p:sp>
          </p:grpSp>
          <p:grpSp>
            <p:nvGrpSpPr>
              <p:cNvPr id="1137" name="Group 1136">
                <a:extLst>
                  <a:ext uri="{FF2B5EF4-FFF2-40B4-BE49-F238E27FC236}">
                    <a16:creationId xmlns:a16="http://schemas.microsoft.com/office/drawing/2014/main" id="{7B985CB8-B882-7B59-49DC-2851700B6AF0}"/>
                  </a:ext>
                </a:extLst>
              </p:cNvPr>
              <p:cNvGrpSpPr>
                <a:grpSpLocks/>
              </p:cNvGrpSpPr>
              <p:nvPr/>
            </p:nvGrpSpPr>
            <p:grpSpPr>
              <a:xfrm>
                <a:off x="834350" y="4090942"/>
                <a:ext cx="11161231" cy="308799"/>
                <a:chOff x="834350" y="4054148"/>
                <a:chExt cx="11161231" cy="308799"/>
              </a:xfrm>
            </p:grpSpPr>
            <p:sp>
              <p:nvSpPr>
                <p:cNvPr id="1151" name="Arrow: Pentagon 67">
                  <a:extLst>
                    <a:ext uri="{FF2B5EF4-FFF2-40B4-BE49-F238E27FC236}">
                      <a16:creationId xmlns:a16="http://schemas.microsoft.com/office/drawing/2014/main" id="{8D4921AE-FD1F-45F3-1300-9589746734E4}"/>
                    </a:ext>
                  </a:extLst>
                </p:cNvPr>
                <p:cNvSpPr>
                  <a:spLocks/>
                </p:cNvSpPr>
                <p:nvPr/>
              </p:nvSpPr>
              <p:spPr>
                <a:xfrm>
                  <a:off x="834350" y="4062674"/>
                  <a:ext cx="2003338" cy="296909"/>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Initial Core Identity</a:t>
                  </a:r>
                </a:p>
              </p:txBody>
            </p:sp>
            <p:sp>
              <p:nvSpPr>
                <p:cNvPr id="1152" name="Arrow: Pentagon 67">
                  <a:extLst>
                    <a:ext uri="{FF2B5EF4-FFF2-40B4-BE49-F238E27FC236}">
                      <a16:creationId xmlns:a16="http://schemas.microsoft.com/office/drawing/2014/main" id="{89E39BB1-0F96-ABD6-0DFC-034B5FFAE5A8}"/>
                    </a:ext>
                  </a:extLst>
                </p:cNvPr>
                <p:cNvSpPr>
                  <a:spLocks/>
                </p:cNvSpPr>
                <p:nvPr/>
              </p:nvSpPr>
              <p:spPr>
                <a:xfrm>
                  <a:off x="2814942" y="4054148"/>
                  <a:ext cx="2649989" cy="3002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Reverse ETL &amp; Linked Audiences</a:t>
                  </a:r>
                </a:p>
              </p:txBody>
            </p:sp>
            <p:sp>
              <p:nvSpPr>
                <p:cNvPr id="1153" name="Arrow: Pentagon 67">
                  <a:extLst>
                    <a:ext uri="{FF2B5EF4-FFF2-40B4-BE49-F238E27FC236}">
                      <a16:creationId xmlns:a16="http://schemas.microsoft.com/office/drawing/2014/main" id="{93D7C18B-B618-38FF-E5E7-E346942F60A1}"/>
                    </a:ext>
                  </a:extLst>
                </p:cNvPr>
                <p:cNvSpPr>
                  <a:spLocks/>
                </p:cNvSpPr>
                <p:nvPr/>
              </p:nvSpPr>
              <p:spPr>
                <a:xfrm>
                  <a:off x="5442185" y="4062673"/>
                  <a:ext cx="2023040" cy="3002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Activation Governance</a:t>
                  </a:r>
                </a:p>
              </p:txBody>
            </p:sp>
            <p:sp>
              <p:nvSpPr>
                <p:cNvPr id="1154" name="Arrow: Pentagon 67">
                  <a:extLst>
                    <a:ext uri="{FF2B5EF4-FFF2-40B4-BE49-F238E27FC236}">
                      <a16:creationId xmlns:a16="http://schemas.microsoft.com/office/drawing/2014/main" id="{5A3617C2-BABE-6A37-9994-1740F8FC7313}"/>
                    </a:ext>
                  </a:extLst>
                </p:cNvPr>
                <p:cNvSpPr>
                  <a:spLocks/>
                </p:cNvSpPr>
                <p:nvPr/>
              </p:nvSpPr>
              <p:spPr>
                <a:xfrm>
                  <a:off x="7442479" y="4054148"/>
                  <a:ext cx="2377079" cy="305435"/>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Migrate Offers Engine</a:t>
                  </a:r>
                </a:p>
              </p:txBody>
            </p:sp>
            <p:sp>
              <p:nvSpPr>
                <p:cNvPr id="1155" name="Arrow: Pentagon 67">
                  <a:extLst>
                    <a:ext uri="{FF2B5EF4-FFF2-40B4-BE49-F238E27FC236}">
                      <a16:creationId xmlns:a16="http://schemas.microsoft.com/office/drawing/2014/main" id="{A47917C3-8AE5-964D-6B74-F261D5CCC1F4}"/>
                    </a:ext>
                  </a:extLst>
                </p:cNvPr>
                <p:cNvSpPr>
                  <a:spLocks/>
                </p:cNvSpPr>
                <p:nvPr/>
              </p:nvSpPr>
              <p:spPr>
                <a:xfrm>
                  <a:off x="9796812" y="4054148"/>
                  <a:ext cx="2198769" cy="300274"/>
                </a:xfrm>
                <a:prstGeom prst="notchedRightArrow">
                  <a:avLst>
                    <a:gd name="adj1" fmla="val 100000"/>
                    <a:gd name="adj2" fmla="val 50000"/>
                  </a:avLst>
                </a:prstGeom>
                <a:solidFill>
                  <a:schemeClr val="bg1">
                    <a:lumMod val="65000"/>
                    <a:alpha val="33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Enable AI/ML capabilities</a:t>
                  </a:r>
                </a:p>
              </p:txBody>
            </p:sp>
          </p:grpSp>
          <p:grpSp>
            <p:nvGrpSpPr>
              <p:cNvPr id="1138" name="Group 1137">
                <a:extLst>
                  <a:ext uri="{FF2B5EF4-FFF2-40B4-BE49-F238E27FC236}">
                    <a16:creationId xmlns:a16="http://schemas.microsoft.com/office/drawing/2014/main" id="{1608FD4E-05B5-920C-5BF3-F439A6C4404B}"/>
                  </a:ext>
                </a:extLst>
              </p:cNvPr>
              <p:cNvGrpSpPr>
                <a:grpSpLocks/>
              </p:cNvGrpSpPr>
              <p:nvPr/>
            </p:nvGrpSpPr>
            <p:grpSpPr>
              <a:xfrm>
                <a:off x="1129317" y="4520921"/>
                <a:ext cx="10162517" cy="469826"/>
                <a:chOff x="1129317" y="4449864"/>
                <a:chExt cx="10162517" cy="469826"/>
              </a:xfrm>
            </p:grpSpPr>
            <p:sp>
              <p:nvSpPr>
                <p:cNvPr id="1147" name="Arrow: Pentagon 67">
                  <a:extLst>
                    <a:ext uri="{FF2B5EF4-FFF2-40B4-BE49-F238E27FC236}">
                      <a16:creationId xmlns:a16="http://schemas.microsoft.com/office/drawing/2014/main" id="{8499B461-1651-2404-D4A9-32AE7E9653BF}"/>
                    </a:ext>
                  </a:extLst>
                </p:cNvPr>
                <p:cNvSpPr>
                  <a:spLocks/>
                </p:cNvSpPr>
                <p:nvPr/>
              </p:nvSpPr>
              <p:spPr>
                <a:xfrm>
                  <a:off x="1129317" y="4460881"/>
                  <a:ext cx="2383065" cy="458807"/>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Privacy/Consent Management</a:t>
                  </a:r>
                </a:p>
              </p:txBody>
            </p:sp>
            <p:sp>
              <p:nvSpPr>
                <p:cNvPr id="1148" name="Arrow: Pentagon 67">
                  <a:extLst>
                    <a:ext uri="{FF2B5EF4-FFF2-40B4-BE49-F238E27FC236}">
                      <a16:creationId xmlns:a16="http://schemas.microsoft.com/office/drawing/2014/main" id="{29194366-48D2-BD3D-F9C1-F9D068742C27}"/>
                    </a:ext>
                  </a:extLst>
                </p:cNvPr>
                <p:cNvSpPr>
                  <a:spLocks/>
                </p:cNvSpPr>
                <p:nvPr/>
              </p:nvSpPr>
              <p:spPr>
                <a:xfrm>
                  <a:off x="3486782" y="4460881"/>
                  <a:ext cx="2383065" cy="458807"/>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a:solidFill>
                        <a:sysClr val="windowText" lastClr="000000"/>
                      </a:solidFill>
                      <a:latin typeface="Inter" panose="02000503000000020004" pitchFamily="2" charset="0"/>
                      <a:ea typeface="Inter" panose="02000503000000020004" pitchFamily="2" charset="0"/>
                      <a:cs typeface="Arial" panose="020B0604020202020204" pitchFamily="34" charset="0"/>
                    </a:rPr>
                    <a:t>Migrate to new user source of truth</a:t>
                  </a:r>
                </a:p>
              </p:txBody>
            </p:sp>
            <p:sp>
              <p:nvSpPr>
                <p:cNvPr id="1149" name="Arrow: Pentagon 67">
                  <a:extLst>
                    <a:ext uri="{FF2B5EF4-FFF2-40B4-BE49-F238E27FC236}">
                      <a16:creationId xmlns:a16="http://schemas.microsoft.com/office/drawing/2014/main" id="{E08A94BB-12CD-EDCE-0CED-18C2D092B14D}"/>
                    </a:ext>
                  </a:extLst>
                </p:cNvPr>
                <p:cNvSpPr>
                  <a:spLocks/>
                </p:cNvSpPr>
                <p:nvPr/>
              </p:nvSpPr>
              <p:spPr>
                <a:xfrm>
                  <a:off x="5844247" y="4460881"/>
                  <a:ext cx="2383065" cy="4588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Retire Legacy SOT</a:t>
                  </a:r>
                </a:p>
              </p:txBody>
            </p:sp>
            <p:sp>
              <p:nvSpPr>
                <p:cNvPr id="1150" name="Arrow: Pentagon 67">
                  <a:extLst>
                    <a:ext uri="{FF2B5EF4-FFF2-40B4-BE49-F238E27FC236}">
                      <a16:creationId xmlns:a16="http://schemas.microsoft.com/office/drawing/2014/main" id="{5D63BDC3-3CD6-885C-FB94-3F0C2FDD7D1D}"/>
                    </a:ext>
                  </a:extLst>
                </p:cNvPr>
                <p:cNvSpPr>
                  <a:spLocks/>
                </p:cNvSpPr>
                <p:nvPr/>
              </p:nvSpPr>
              <p:spPr>
                <a:xfrm>
                  <a:off x="8201712" y="4449864"/>
                  <a:ext cx="3090122" cy="457200"/>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a:solidFill>
                        <a:sysClr val="windowText" lastClr="000000"/>
                      </a:solidFill>
                      <a:latin typeface="Inter" panose="02000503000000020004" pitchFamily="2" charset="0"/>
                      <a:ea typeface="Inter" panose="02000503000000020004" pitchFamily="2" charset="0"/>
                      <a:cs typeface="Arial" panose="020B0604020202020204" pitchFamily="34" charset="0"/>
                    </a:rPr>
                    <a:t>Omni-Channel Automation and Innovation</a:t>
                  </a:r>
                </a:p>
              </p:txBody>
            </p:sp>
          </p:grpSp>
          <p:grpSp>
            <p:nvGrpSpPr>
              <p:cNvPr id="1139" name="Group 1138">
                <a:extLst>
                  <a:ext uri="{FF2B5EF4-FFF2-40B4-BE49-F238E27FC236}">
                    <a16:creationId xmlns:a16="http://schemas.microsoft.com/office/drawing/2014/main" id="{49BD20FF-F997-460D-AE8C-6B2117565CB6}"/>
                  </a:ext>
                </a:extLst>
              </p:cNvPr>
              <p:cNvGrpSpPr>
                <a:grpSpLocks/>
              </p:cNvGrpSpPr>
              <p:nvPr/>
            </p:nvGrpSpPr>
            <p:grpSpPr>
              <a:xfrm>
                <a:off x="1688035" y="5683203"/>
                <a:ext cx="10282226" cy="311316"/>
                <a:chOff x="1713352" y="5479218"/>
                <a:chExt cx="10282226" cy="311316"/>
              </a:xfrm>
            </p:grpSpPr>
            <p:sp>
              <p:nvSpPr>
                <p:cNvPr id="1144" name="Arrow: Pentagon 67">
                  <a:extLst>
                    <a:ext uri="{FF2B5EF4-FFF2-40B4-BE49-F238E27FC236}">
                      <a16:creationId xmlns:a16="http://schemas.microsoft.com/office/drawing/2014/main" id="{BB8A95AB-F363-A21F-454F-FB791EFE08E6}"/>
                    </a:ext>
                  </a:extLst>
                </p:cNvPr>
                <p:cNvSpPr>
                  <a:spLocks/>
                </p:cNvSpPr>
                <p:nvPr/>
              </p:nvSpPr>
              <p:spPr>
                <a:xfrm>
                  <a:off x="1713352" y="5479218"/>
                  <a:ext cx="2431063" cy="301752"/>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Activation Platform Integration</a:t>
                  </a:r>
                </a:p>
              </p:txBody>
            </p:sp>
            <p:sp>
              <p:nvSpPr>
                <p:cNvPr id="1145" name="Arrow: Pentagon 67">
                  <a:extLst>
                    <a:ext uri="{FF2B5EF4-FFF2-40B4-BE49-F238E27FC236}">
                      <a16:creationId xmlns:a16="http://schemas.microsoft.com/office/drawing/2014/main" id="{D5A7084C-2B2A-33D1-5B80-FAC4B20DD8BF}"/>
                    </a:ext>
                  </a:extLst>
                </p:cNvPr>
                <p:cNvSpPr>
                  <a:spLocks/>
                </p:cNvSpPr>
                <p:nvPr/>
              </p:nvSpPr>
              <p:spPr>
                <a:xfrm>
                  <a:off x="4117486" y="5488782"/>
                  <a:ext cx="3885970" cy="301752"/>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Campaign Automatization</a:t>
                  </a:r>
                </a:p>
              </p:txBody>
            </p:sp>
            <p:sp>
              <p:nvSpPr>
                <p:cNvPr id="1146" name="Arrow: Pentagon 67">
                  <a:extLst>
                    <a:ext uri="{FF2B5EF4-FFF2-40B4-BE49-F238E27FC236}">
                      <a16:creationId xmlns:a16="http://schemas.microsoft.com/office/drawing/2014/main" id="{B42EC5D4-2A72-A9FE-A9BC-387CFAACDB1E}"/>
                    </a:ext>
                  </a:extLst>
                </p:cNvPr>
                <p:cNvSpPr>
                  <a:spLocks/>
                </p:cNvSpPr>
                <p:nvPr/>
              </p:nvSpPr>
              <p:spPr>
                <a:xfrm>
                  <a:off x="7976527" y="5488782"/>
                  <a:ext cx="4019051" cy="301752"/>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a:solidFill>
                        <a:sysClr val="windowText" lastClr="000000"/>
                      </a:solidFill>
                      <a:latin typeface="Inter" panose="02000503000000020004" pitchFamily="2" charset="0"/>
                      <a:ea typeface="Inter" panose="02000503000000020004" pitchFamily="2" charset="0"/>
                      <a:cs typeface="Arial" panose="020B0604020202020204" pitchFamily="34" charset="0"/>
                    </a:rPr>
                    <a:t>Standardized &amp; Automated Campaign Reporting</a:t>
                  </a:r>
                </a:p>
              </p:txBody>
            </p:sp>
          </p:grpSp>
          <p:grpSp>
            <p:nvGrpSpPr>
              <p:cNvPr id="1140" name="Group 1139">
                <a:extLst>
                  <a:ext uri="{FF2B5EF4-FFF2-40B4-BE49-F238E27FC236}">
                    <a16:creationId xmlns:a16="http://schemas.microsoft.com/office/drawing/2014/main" id="{353A6C67-4FF1-E133-042F-DAE2D870A58C}"/>
                  </a:ext>
                </a:extLst>
              </p:cNvPr>
              <p:cNvGrpSpPr>
                <a:grpSpLocks/>
              </p:cNvGrpSpPr>
              <p:nvPr/>
            </p:nvGrpSpPr>
            <p:grpSpPr>
              <a:xfrm>
                <a:off x="1291550" y="5111927"/>
                <a:ext cx="9299345" cy="450096"/>
                <a:chOff x="1291550" y="5026060"/>
                <a:chExt cx="9299345" cy="450096"/>
              </a:xfrm>
            </p:grpSpPr>
            <p:sp>
              <p:nvSpPr>
                <p:cNvPr id="1141" name="Arrow: Pentagon 67">
                  <a:extLst>
                    <a:ext uri="{FF2B5EF4-FFF2-40B4-BE49-F238E27FC236}">
                      <a16:creationId xmlns:a16="http://schemas.microsoft.com/office/drawing/2014/main" id="{ACBA58E6-1CDD-A9EC-7449-7A1CE3FAD334}"/>
                    </a:ext>
                  </a:extLst>
                </p:cNvPr>
                <p:cNvSpPr>
                  <a:spLocks/>
                </p:cNvSpPr>
                <p:nvPr/>
              </p:nvSpPr>
              <p:spPr>
                <a:xfrm>
                  <a:off x="1291550" y="5026060"/>
                  <a:ext cx="2379136" cy="444574"/>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Site Tagging &amp; Events</a:t>
                  </a:r>
                </a:p>
              </p:txBody>
            </p:sp>
            <p:sp>
              <p:nvSpPr>
                <p:cNvPr id="1142" name="Arrow: Pentagon 67">
                  <a:extLst>
                    <a:ext uri="{FF2B5EF4-FFF2-40B4-BE49-F238E27FC236}">
                      <a16:creationId xmlns:a16="http://schemas.microsoft.com/office/drawing/2014/main" id="{41D7D909-9493-BF35-982D-26C071EE9224}"/>
                    </a:ext>
                  </a:extLst>
                </p:cNvPr>
                <p:cNvSpPr>
                  <a:spLocks/>
                </p:cNvSpPr>
                <p:nvPr/>
              </p:nvSpPr>
              <p:spPr>
                <a:xfrm>
                  <a:off x="3647272" y="5031582"/>
                  <a:ext cx="4034015" cy="4445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Real-Time Engine Legacy Migration</a:t>
                  </a:r>
                </a:p>
              </p:txBody>
            </p:sp>
            <p:sp>
              <p:nvSpPr>
                <p:cNvPr id="1143" name="Arrow: Pentagon 67">
                  <a:extLst>
                    <a:ext uri="{FF2B5EF4-FFF2-40B4-BE49-F238E27FC236}">
                      <a16:creationId xmlns:a16="http://schemas.microsoft.com/office/drawing/2014/main" id="{19D8ADE1-2444-98CB-663E-41227AA25BF5}"/>
                    </a:ext>
                  </a:extLst>
                </p:cNvPr>
                <p:cNvSpPr>
                  <a:spLocks/>
                </p:cNvSpPr>
                <p:nvPr/>
              </p:nvSpPr>
              <p:spPr>
                <a:xfrm>
                  <a:off x="7657873" y="5031582"/>
                  <a:ext cx="2933022" cy="4445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Warehouse / Reporting Foundation</a:t>
                  </a:r>
                </a:p>
              </p:txBody>
            </p:sp>
          </p:grpSp>
        </p:grpSp>
        <p:sp>
          <p:nvSpPr>
            <p:cNvPr id="1129" name="Arrow: Pentagon 33">
              <a:extLst>
                <a:ext uri="{FF2B5EF4-FFF2-40B4-BE49-F238E27FC236}">
                  <a16:creationId xmlns:a16="http://schemas.microsoft.com/office/drawing/2014/main" id="{F9CD7A8C-68C3-F99B-8724-BFFA6A785475}"/>
                </a:ext>
              </a:extLst>
            </p:cNvPr>
            <p:cNvSpPr>
              <a:spLocks/>
            </p:cNvSpPr>
            <p:nvPr/>
          </p:nvSpPr>
          <p:spPr>
            <a:xfrm>
              <a:off x="731236" y="2581879"/>
              <a:ext cx="3500542" cy="427766"/>
            </a:xfrm>
            <a:prstGeom prst="rect">
              <a:avLst/>
            </a:prstGeom>
            <a:solidFill>
              <a:srgbClr val="E91C24"/>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latin typeface="Inter" panose="02000503000000020004" pitchFamily="2" charset="0"/>
                  <a:ea typeface="Inter" panose="02000503000000020004" pitchFamily="2" charset="0"/>
                  <a:cs typeface="Arial" panose="020B0604020202020204" pitchFamily="34" charset="0"/>
                </a:rPr>
                <a:t>The Plan</a:t>
              </a:r>
            </a:p>
          </p:txBody>
        </p:sp>
        <p:sp>
          <p:nvSpPr>
            <p:cNvPr id="1130" name="Arrow: Pentagon 33">
              <a:extLst>
                <a:ext uri="{FF2B5EF4-FFF2-40B4-BE49-F238E27FC236}">
                  <a16:creationId xmlns:a16="http://schemas.microsoft.com/office/drawing/2014/main" id="{AD6B60C8-38D7-768B-BF9F-E0D133E6D73A}"/>
                </a:ext>
              </a:extLst>
            </p:cNvPr>
            <p:cNvSpPr>
              <a:spLocks/>
            </p:cNvSpPr>
            <p:nvPr/>
          </p:nvSpPr>
          <p:spPr>
            <a:xfrm>
              <a:off x="4345729" y="2584606"/>
              <a:ext cx="3500542" cy="427766"/>
            </a:xfrm>
            <a:prstGeom prst="rect">
              <a:avLst/>
            </a:prstGeom>
            <a:solidFill>
              <a:srgbClr val="FBCCCC"/>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2B2B2B"/>
                  </a:solidFill>
                  <a:latin typeface="Inter" panose="02000503000000020004" pitchFamily="2" charset="0"/>
                  <a:ea typeface="Inter" panose="02000503000000020004" pitchFamily="2" charset="0"/>
                  <a:cs typeface="Arial" panose="020B0604020202020204" pitchFamily="34" charset="0"/>
                </a:rPr>
                <a:t>New Business Needs</a:t>
              </a:r>
            </a:p>
          </p:txBody>
        </p:sp>
        <p:sp>
          <p:nvSpPr>
            <p:cNvPr id="1131" name="Arrow: Pentagon 33">
              <a:extLst>
                <a:ext uri="{FF2B5EF4-FFF2-40B4-BE49-F238E27FC236}">
                  <a16:creationId xmlns:a16="http://schemas.microsoft.com/office/drawing/2014/main" id="{005703F6-CE5F-3B54-E4AA-FA3E58B35F3A}"/>
                </a:ext>
              </a:extLst>
            </p:cNvPr>
            <p:cNvSpPr>
              <a:spLocks/>
            </p:cNvSpPr>
            <p:nvPr/>
          </p:nvSpPr>
          <p:spPr>
            <a:xfrm>
              <a:off x="7960221" y="2584257"/>
              <a:ext cx="3500542" cy="427766"/>
            </a:xfrm>
            <a:prstGeom prst="rect">
              <a:avLst/>
            </a:prstGeom>
            <a:solidFill>
              <a:srgbClr val="F6F1E7"/>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rgbClr val="2B2B2B"/>
                  </a:solidFill>
                  <a:latin typeface="Inter" panose="02000503000000020004" pitchFamily="2" charset="0"/>
                  <a:ea typeface="Inter" panose="02000503000000020004" pitchFamily="2" charset="0"/>
                  <a:cs typeface="Arial" panose="020B0604020202020204" pitchFamily="34" charset="0"/>
                </a:rPr>
                <a:t>Capabilities</a:t>
              </a:r>
            </a:p>
          </p:txBody>
        </p:sp>
      </p:grpSp>
      <p:grpSp>
        <p:nvGrpSpPr>
          <p:cNvPr id="1160" name="Group 1159">
            <a:extLst>
              <a:ext uri="{FF2B5EF4-FFF2-40B4-BE49-F238E27FC236}">
                <a16:creationId xmlns:a16="http://schemas.microsoft.com/office/drawing/2014/main" id="{D3180531-5130-47E6-4D49-40F63D668E08}"/>
              </a:ext>
            </a:extLst>
          </p:cNvPr>
          <p:cNvGrpSpPr/>
          <p:nvPr/>
        </p:nvGrpSpPr>
        <p:grpSpPr>
          <a:xfrm>
            <a:off x="3841515" y="4725522"/>
            <a:ext cx="765047" cy="765042"/>
            <a:chOff x="5570805" y="935580"/>
            <a:chExt cx="765047" cy="765042"/>
          </a:xfrm>
        </p:grpSpPr>
        <p:sp>
          <p:nvSpPr>
            <p:cNvPr id="1161" name="Oval 1160">
              <a:extLst>
                <a:ext uri="{FF2B5EF4-FFF2-40B4-BE49-F238E27FC236}">
                  <a16:creationId xmlns:a16="http://schemas.microsoft.com/office/drawing/2014/main" id="{82F66555-A0B9-881C-FB4F-1AAEAA9D40F8}"/>
                </a:ext>
              </a:extLst>
            </p:cNvPr>
            <p:cNvSpPr/>
            <p:nvPr/>
          </p:nvSpPr>
          <p:spPr>
            <a:xfrm>
              <a:off x="5570805" y="935580"/>
              <a:ext cx="765047" cy="765042"/>
            </a:xfrm>
            <a:prstGeom prst="ellipse">
              <a:avLst/>
            </a:prstGeom>
            <a:solidFill>
              <a:srgbClr val="FBCC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u="none" strike="noStrike" kern="1200" cap="none" spc="0" normalizeH="0" baseline="0" noProof="0">
                <a:ln>
                  <a:noFill/>
                </a:ln>
                <a:solidFill>
                  <a:prstClr val="white"/>
                </a:solidFill>
                <a:effectLst/>
                <a:uLnTx/>
                <a:uFillTx/>
                <a:latin typeface="Inter" panose="02000503000000020004" pitchFamily="2" charset="0"/>
                <a:ea typeface="+mn-ea"/>
                <a:cs typeface="+mn-cs"/>
              </a:endParaRPr>
            </a:p>
          </p:txBody>
        </p:sp>
        <p:pic>
          <p:nvPicPr>
            <p:cNvPr id="1162" name="Picture 4" descr="Secure AI Agent &amp; User Authentication | Auth0">
              <a:extLst>
                <a:ext uri="{FF2B5EF4-FFF2-40B4-BE49-F238E27FC236}">
                  <a16:creationId xmlns:a16="http://schemas.microsoft.com/office/drawing/2014/main" id="{ABFD1980-FA05-0E94-EEB0-FEB3E7FE01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8473" y="1179332"/>
              <a:ext cx="609710" cy="277538"/>
            </a:xfrm>
            <a:prstGeom prst="rect">
              <a:avLst/>
            </a:prstGeom>
            <a:noFill/>
            <a:extLst>
              <a:ext uri="{909E8E84-426E-40DD-AFC4-6F175D3DCCD1}">
                <a14:hiddenFill xmlns:a14="http://schemas.microsoft.com/office/drawing/2010/main">
                  <a:solidFill>
                    <a:srgbClr val="FFFFFF"/>
                  </a:solidFill>
                </a14:hiddenFill>
              </a:ext>
            </a:extLst>
          </p:spPr>
        </p:pic>
      </p:grpSp>
      <p:sp>
        <p:nvSpPr>
          <p:cNvPr id="1163" name="Pentagon 45">
            <a:extLst>
              <a:ext uri="{FF2B5EF4-FFF2-40B4-BE49-F238E27FC236}">
                <a16:creationId xmlns:a16="http://schemas.microsoft.com/office/drawing/2014/main" id="{42908B64-582C-B425-8B51-C88C64F88ED6}"/>
              </a:ext>
            </a:extLst>
          </p:cNvPr>
          <p:cNvSpPr/>
          <p:nvPr/>
        </p:nvSpPr>
        <p:spPr>
          <a:xfrm>
            <a:off x="4210422" y="5635097"/>
            <a:ext cx="4703247" cy="235837"/>
          </a:xfrm>
          <a:prstGeom prst="homePlate">
            <a:avLst>
              <a:gd name="adj" fmla="val 0"/>
            </a:avLst>
          </a:prstGeom>
          <a:solidFill>
            <a:srgbClr val="F6F1E7"/>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050" b="1" dirty="0">
                <a:solidFill>
                  <a:srgbClr val="2B2B2B"/>
                </a:solidFill>
                <a:latin typeface="Inter" panose="02000503000000020004" pitchFamily="2" charset="0"/>
                <a:ea typeface="Inter" panose="02000503000000020004" pitchFamily="2" charset="0"/>
              </a:rPr>
              <a:t>Controlled Ingestion Model: </a:t>
            </a:r>
            <a:r>
              <a:rPr lang="en-US" sz="1050" dirty="0">
                <a:solidFill>
                  <a:srgbClr val="2B2B2B"/>
                </a:solidFill>
                <a:latin typeface="Inter" panose="02000503000000020004" pitchFamily="2" charset="0"/>
                <a:ea typeface="Inter" panose="02000503000000020004" pitchFamily="2" charset="0"/>
              </a:rPr>
              <a:t>Unified Profile with Identity Resolution</a:t>
            </a:r>
          </a:p>
        </p:txBody>
      </p:sp>
      <p:pic>
        <p:nvPicPr>
          <p:cNvPr id="1164" name="Graphic 1163" descr="Unlock with solid fill">
            <a:extLst>
              <a:ext uri="{FF2B5EF4-FFF2-40B4-BE49-F238E27FC236}">
                <a16:creationId xmlns:a16="http://schemas.microsoft.com/office/drawing/2014/main" id="{B33C15F0-98F9-2ED6-0C2B-BE5764D24A1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42410" y="5672841"/>
            <a:ext cx="142856" cy="146304"/>
          </a:xfrm>
          <a:prstGeom prst="rect">
            <a:avLst/>
          </a:prstGeom>
        </p:spPr>
      </p:pic>
      <p:grpSp>
        <p:nvGrpSpPr>
          <p:cNvPr id="1167" name="Group 1166">
            <a:extLst>
              <a:ext uri="{FF2B5EF4-FFF2-40B4-BE49-F238E27FC236}">
                <a16:creationId xmlns:a16="http://schemas.microsoft.com/office/drawing/2014/main" id="{8729DD44-082B-1FB7-D413-43CB2E8E2102}"/>
              </a:ext>
            </a:extLst>
          </p:cNvPr>
          <p:cNvGrpSpPr/>
          <p:nvPr/>
        </p:nvGrpSpPr>
        <p:grpSpPr>
          <a:xfrm>
            <a:off x="4685946" y="4744270"/>
            <a:ext cx="765047" cy="765042"/>
            <a:chOff x="6999369" y="981221"/>
            <a:chExt cx="765047" cy="765042"/>
          </a:xfrm>
        </p:grpSpPr>
        <p:sp>
          <p:nvSpPr>
            <p:cNvPr id="1168" name="Oval 1167">
              <a:extLst>
                <a:ext uri="{FF2B5EF4-FFF2-40B4-BE49-F238E27FC236}">
                  <a16:creationId xmlns:a16="http://schemas.microsoft.com/office/drawing/2014/main" id="{04110A33-D8DA-06DF-D23C-395ADFFE8CC7}"/>
                </a:ext>
              </a:extLst>
            </p:cNvPr>
            <p:cNvSpPr/>
            <p:nvPr/>
          </p:nvSpPr>
          <p:spPr>
            <a:xfrm>
              <a:off x="6999369" y="981221"/>
              <a:ext cx="765047" cy="765042"/>
            </a:xfrm>
            <a:prstGeom prst="ellipse">
              <a:avLst/>
            </a:prstGeom>
            <a:solidFill>
              <a:srgbClr val="FBCC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u="none" strike="noStrike" kern="1200" cap="none" spc="0" normalizeH="0" baseline="0" noProof="0">
                <a:ln>
                  <a:noFill/>
                </a:ln>
                <a:solidFill>
                  <a:prstClr val="white"/>
                </a:solidFill>
                <a:effectLst/>
                <a:uLnTx/>
                <a:uFillTx/>
                <a:latin typeface="Inter" panose="02000503000000020004" pitchFamily="2" charset="0"/>
                <a:ea typeface="+mn-ea"/>
                <a:cs typeface="+mn-cs"/>
              </a:endParaRPr>
            </a:p>
          </p:txBody>
        </p:sp>
        <p:pic>
          <p:nvPicPr>
            <p:cNvPr id="1169" name="Picture 2" descr="Receipt - Free business icons">
              <a:extLst>
                <a:ext uri="{FF2B5EF4-FFF2-40B4-BE49-F238E27FC236}">
                  <a16:creationId xmlns:a16="http://schemas.microsoft.com/office/drawing/2014/main" id="{52369071-83B1-078F-24D5-D25A3C17FE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2159" y="1124461"/>
              <a:ext cx="459466" cy="459466"/>
            </a:xfrm>
            <a:prstGeom prst="rect">
              <a:avLst/>
            </a:prstGeom>
            <a:noFill/>
            <a:extLst>
              <a:ext uri="{909E8E84-426E-40DD-AFC4-6F175D3DCCD1}">
                <a14:hiddenFill xmlns:a14="http://schemas.microsoft.com/office/drawing/2010/main">
                  <a:solidFill>
                    <a:srgbClr val="FFFFFF"/>
                  </a:solidFill>
                </a14:hiddenFill>
              </a:ext>
            </a:extLst>
          </p:spPr>
        </p:pic>
      </p:grpSp>
      <p:pic>
        <p:nvPicPr>
          <p:cNvPr id="1171" name="Graphic 1170" descr="Unlock with solid fill">
            <a:extLst>
              <a:ext uri="{FF2B5EF4-FFF2-40B4-BE49-F238E27FC236}">
                <a16:creationId xmlns:a16="http://schemas.microsoft.com/office/drawing/2014/main" id="{222556BE-62BA-CF55-EBD0-AA264987321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1493874" y="1478604"/>
            <a:ext cx="314659" cy="314659"/>
          </a:xfrm>
          <a:prstGeom prst="rect">
            <a:avLst/>
          </a:prstGeom>
        </p:spPr>
      </p:pic>
      <p:grpSp>
        <p:nvGrpSpPr>
          <p:cNvPr id="4" name="Group 3">
            <a:extLst>
              <a:ext uri="{FF2B5EF4-FFF2-40B4-BE49-F238E27FC236}">
                <a16:creationId xmlns:a16="http://schemas.microsoft.com/office/drawing/2014/main" id="{8A6AC066-ADA0-48F5-24BA-43EA36204CF1}"/>
              </a:ext>
            </a:extLst>
          </p:cNvPr>
          <p:cNvGrpSpPr>
            <a:grpSpLocks noGrp="1" noUngrp="1" noRot="1" noMove="1" noResize="1"/>
          </p:cNvGrpSpPr>
          <p:nvPr/>
        </p:nvGrpSpPr>
        <p:grpSpPr>
          <a:xfrm>
            <a:off x="10330108" y="6328402"/>
            <a:ext cx="1554730" cy="245935"/>
            <a:chOff x="9105466" y="384375"/>
            <a:chExt cx="2626156" cy="415418"/>
          </a:xfrm>
        </p:grpSpPr>
        <p:pic>
          <p:nvPicPr>
            <p:cNvPr id="5" name="Picture 4" descr="A black and red sign with white letters&#10;&#10;AI-generated content may be incorrect.">
              <a:extLst>
                <a:ext uri="{FF2B5EF4-FFF2-40B4-BE49-F238E27FC236}">
                  <a16:creationId xmlns:a16="http://schemas.microsoft.com/office/drawing/2014/main" id="{025C81DA-ACE2-1035-E580-AB3B2BB61B56}"/>
                </a:ext>
              </a:extLst>
            </p:cNvPr>
            <p:cNvPicPr>
              <a:picLocks noGrp="1" noRot="1" noMove="1" noResize="1" noEditPoints="1" noAdjustHandles="1" noChangeArrowheads="1" noChangeShapeType="1" noCrop="1"/>
            </p:cNvPicPr>
            <p:nvPr/>
          </p:nvPicPr>
          <p:blipFill>
            <a:blip r:embed="rId6"/>
            <a:stretch>
              <a:fillRect/>
            </a:stretch>
          </p:blipFill>
          <p:spPr>
            <a:xfrm>
              <a:off x="9105466" y="469533"/>
              <a:ext cx="1151754" cy="245102"/>
            </a:xfrm>
            <a:prstGeom prst="rect">
              <a:avLst/>
            </a:prstGeom>
          </p:spPr>
        </p:pic>
        <p:pic>
          <p:nvPicPr>
            <p:cNvPr id="6" name="Picture 5">
              <a:extLst>
                <a:ext uri="{FF2B5EF4-FFF2-40B4-BE49-F238E27FC236}">
                  <a16:creationId xmlns:a16="http://schemas.microsoft.com/office/drawing/2014/main" id="{A434089E-B816-C28E-6E30-562C3174BE5B}"/>
                </a:ext>
              </a:extLst>
            </p:cNvPr>
            <p:cNvPicPr>
              <a:picLocks noGrp="1" noRot="1" noMove="1" noResize="1" noEditPoints="1" noAdjustHandles="1" noChangeArrowheads="1" noChangeShapeType="1" noCrop="1"/>
            </p:cNvPicPr>
            <p:nvPr/>
          </p:nvPicPr>
          <p:blipFill>
            <a:blip r:embed="rId7"/>
            <a:stretch>
              <a:fillRect/>
            </a:stretch>
          </p:blipFill>
          <p:spPr>
            <a:xfrm>
              <a:off x="10590021" y="384551"/>
              <a:ext cx="1141601" cy="415066"/>
            </a:xfrm>
            <a:prstGeom prst="rect">
              <a:avLst/>
            </a:prstGeom>
          </p:spPr>
        </p:pic>
        <p:cxnSp>
          <p:nvCxnSpPr>
            <p:cNvPr id="7" name="Straight Arrow Connector 6">
              <a:extLst>
                <a:ext uri="{FF2B5EF4-FFF2-40B4-BE49-F238E27FC236}">
                  <a16:creationId xmlns:a16="http://schemas.microsoft.com/office/drawing/2014/main" id="{2050FD91-053B-7A96-D9D8-25CF709AFDA5}"/>
                </a:ext>
              </a:extLst>
            </p:cNvPr>
            <p:cNvCxnSpPr>
              <a:cxnSpLocks noGrp="1" noRot="1" noMove="1" noResize="1" noEditPoints="1" noAdjustHandles="1" noChangeArrowheads="1" noChangeShapeType="1"/>
            </p:cNvCxnSpPr>
            <p:nvPr/>
          </p:nvCxnSpPr>
          <p:spPr>
            <a:xfrm>
              <a:off x="10423434" y="384375"/>
              <a:ext cx="373" cy="415418"/>
            </a:xfrm>
            <a:prstGeom prst="straightConnector1">
              <a:avLst/>
            </a:prstGeom>
            <a:noFill/>
            <a:ln w="19050" cap="flat">
              <a:solidFill>
                <a:schemeClr val="tx1"/>
              </a:solidFill>
              <a:prstDash val="solid"/>
              <a:miter lim="400000"/>
            </a:ln>
            <a:effectLst/>
            <a:sp3d/>
          </p:spPr>
          <p:style>
            <a:lnRef idx="0">
              <a:scrgbClr r="0" g="0" b="0"/>
            </a:lnRef>
            <a:fillRef idx="0">
              <a:scrgbClr r="0" g="0" b="0"/>
            </a:fillRef>
            <a:effectRef idx="0">
              <a:scrgbClr r="0" g="0" b="0"/>
            </a:effectRef>
            <a:fontRef idx="none"/>
          </p:style>
        </p:cxnSp>
      </p:grpSp>
      <p:grpSp>
        <p:nvGrpSpPr>
          <p:cNvPr id="8" name="Group 7">
            <a:extLst>
              <a:ext uri="{FF2B5EF4-FFF2-40B4-BE49-F238E27FC236}">
                <a16:creationId xmlns:a16="http://schemas.microsoft.com/office/drawing/2014/main" id="{84748616-16D4-08C0-292E-EB5E07CC82AE}"/>
              </a:ext>
            </a:extLst>
          </p:cNvPr>
          <p:cNvGrpSpPr>
            <a:grpSpLocks noGrp="1" noUngrp="1" noRot="1" noMove="1" noResize="1"/>
          </p:cNvGrpSpPr>
          <p:nvPr/>
        </p:nvGrpSpPr>
        <p:grpSpPr>
          <a:xfrm>
            <a:off x="3350" y="132895"/>
            <a:ext cx="12318069" cy="694207"/>
            <a:chOff x="3350" y="132895"/>
            <a:chExt cx="12318069" cy="694207"/>
          </a:xfrm>
        </p:grpSpPr>
        <p:sp>
          <p:nvSpPr>
            <p:cNvPr id="9" name="Rectangle 8">
              <a:extLst>
                <a:ext uri="{FF2B5EF4-FFF2-40B4-BE49-F238E27FC236}">
                  <a16:creationId xmlns:a16="http://schemas.microsoft.com/office/drawing/2014/main" id="{036C89D6-3DAC-9DB5-36EA-7254ACACAC3A}"/>
                </a:ext>
              </a:extLst>
            </p:cNvPr>
            <p:cNvSpPr>
              <a:spLocks noGrp="1" noRot="1" noMove="1" noResize="1" noEditPoints="1" noAdjustHandles="1" noChangeArrowheads="1" noChangeShapeType="1"/>
            </p:cNvSpPr>
            <p:nvPr/>
          </p:nvSpPr>
          <p:spPr>
            <a:xfrm>
              <a:off x="3350" y="133140"/>
              <a:ext cx="12188650" cy="693962"/>
            </a:xfrm>
            <a:prstGeom prst="rect">
              <a:avLst/>
            </a:prstGeom>
            <a:solidFill>
              <a:srgbClr val="2B2B2B"/>
            </a:solidFill>
            <a:ln w="12700" cap="flat">
              <a:noFill/>
              <a:miter lim="400000"/>
            </a:ln>
            <a:effectLst/>
            <a:sp3d/>
          </p:spPr>
          <p:txBody>
            <a:bodyPr rot="0" spcFirstLastPara="1" vertOverflow="overflow" horzOverflow="overflow" vert="horz" wrap="square" lIns="50800" tIns="50800" rIns="50800" bIns="50800" numCol="1" spcCol="38100" rtlCol="0" anchor="t">
              <a:noAutofit/>
            </a:bodyPr>
            <a:lstStyle/>
            <a:p>
              <a:pPr marL="0" marR="0" lvl="0" indent="0" defTabSz="825500" eaLnBrk="1" fontAlgn="auto" latinLnBrk="0" hangingPunct="0">
                <a:lnSpc>
                  <a:spcPct val="100000"/>
                </a:lnSpc>
                <a:spcBef>
                  <a:spcPts val="0"/>
                </a:spcBef>
                <a:spcAft>
                  <a:spcPts val="0"/>
                </a:spcAft>
                <a:buClrTx/>
                <a:buSzTx/>
                <a:buFont typeface="Arial" panose="020B0604020202020204" pitchFamily="34" charset="0"/>
                <a:buNone/>
                <a:tabLst/>
                <a:defRPr/>
              </a:pPr>
              <a:endParaRPr kumimoji="0" lang="en-US" sz="1400" u="none" strike="noStrike" kern="0" cap="none" spc="0" normalizeH="0" baseline="0" noProof="0" dirty="0">
                <a:ln>
                  <a:noFill/>
                </a:ln>
                <a:solidFill>
                  <a:srgbClr val="000000"/>
                </a:solidFill>
                <a:effectLst/>
                <a:uLnTx/>
                <a:uFillTx/>
                <a:latin typeface="Inter" panose="02000503000000020004" pitchFamily="2" charset="0"/>
                <a:ea typeface="Helvetica Neue Medium"/>
                <a:cs typeface="Helvetica Neue Medium"/>
                <a:sym typeface="Helvetica Neue Medium"/>
              </a:endParaRPr>
            </a:p>
          </p:txBody>
        </p:sp>
        <p:sp>
          <p:nvSpPr>
            <p:cNvPr id="10" name="Title 3">
              <a:extLst>
                <a:ext uri="{FF2B5EF4-FFF2-40B4-BE49-F238E27FC236}">
                  <a16:creationId xmlns:a16="http://schemas.microsoft.com/office/drawing/2014/main" id="{3740232F-005D-33E2-592B-4D81B87105F2}"/>
                </a:ext>
              </a:extLst>
            </p:cNvPr>
            <p:cNvSpPr txBox="1">
              <a:spLocks noGrp="1" noRot="1" noMove="1" noResize="1" noEditPoints="1" noAdjustHandles="1" noChangeArrowheads="1" noChangeShapeType="1"/>
            </p:cNvSpPr>
            <p:nvPr/>
          </p:nvSpPr>
          <p:spPr>
            <a:xfrm>
              <a:off x="967933" y="242690"/>
              <a:ext cx="11353486" cy="573739"/>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l" defTabSz="1219169" eaLnBrk="1" fontAlgn="auto" latinLnBrk="0" hangingPunct="1">
                <a:lnSpc>
                  <a:spcPct val="80000"/>
                </a:lnSpc>
                <a:spcBef>
                  <a:spcPts val="0"/>
                </a:spcBef>
                <a:spcAft>
                  <a:spcPts val="0"/>
                </a:spcAft>
                <a:buClrTx/>
                <a:buSzTx/>
                <a:buFontTx/>
                <a:buNone/>
                <a:tabLst/>
                <a:defRPr/>
              </a:pPr>
              <a:r>
                <a:rPr kumimoji="0" lang="en-US" sz="3600" u="none" strike="noStrike" kern="0" cap="none" spc="0" normalizeH="0" baseline="0" noProof="0" dirty="0">
                  <a:ln>
                    <a:noFill/>
                  </a:ln>
                  <a:solidFill>
                    <a:srgbClr val="FFFFFF"/>
                  </a:solidFill>
                  <a:effectLst/>
                  <a:uLnTx/>
                  <a:uFillTx/>
                  <a:latin typeface="Inter ExtraBold" panose="02000503000000020004" pitchFamily="2" charset="0"/>
                  <a:ea typeface="Inter ExtraBold" panose="02000503000000020004" pitchFamily="2" charset="0"/>
                  <a:sym typeface="Snowflake Sans Book"/>
                </a:rPr>
                <a:t>The Reality – Receipt Data</a:t>
              </a:r>
            </a:p>
          </p:txBody>
        </p:sp>
        <p:pic>
          <p:nvPicPr>
            <p:cNvPr id="11" name="Picture 10">
              <a:extLst>
                <a:ext uri="{FF2B5EF4-FFF2-40B4-BE49-F238E27FC236}">
                  <a16:creationId xmlns:a16="http://schemas.microsoft.com/office/drawing/2014/main" id="{1690AF5B-9858-02DE-5ACB-8326B9AE39F4}"/>
                </a:ext>
              </a:extLst>
            </p:cNvPr>
            <p:cNvPicPr>
              <a:picLocks noGrp="1" noRo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rcRect l="11012" t="18642" r="26301" b="18669"/>
            <a:stretch>
              <a:fillRect/>
            </a:stretch>
          </p:blipFill>
          <p:spPr>
            <a:xfrm>
              <a:off x="147234" y="132895"/>
              <a:ext cx="693962" cy="693962"/>
            </a:xfrm>
            <a:prstGeom prst="rect">
              <a:avLst/>
            </a:prstGeom>
          </p:spPr>
        </p:pic>
      </p:grpSp>
    </p:spTree>
    <p:extLst>
      <p:ext uri="{BB962C8B-B14F-4D97-AF65-F5344CB8AC3E}">
        <p14:creationId xmlns:p14="http://schemas.microsoft.com/office/powerpoint/2010/main" val="25207924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557F2-140C-FBA4-86DF-FE1776DA9121}"/>
            </a:ext>
          </a:extLst>
        </p:cNvPr>
        <p:cNvGrpSpPr/>
        <p:nvPr/>
      </p:nvGrpSpPr>
      <p:grpSpPr>
        <a:xfrm>
          <a:off x="0" y="0"/>
          <a:ext cx="0" cy="0"/>
          <a:chOff x="0" y="0"/>
          <a:chExt cx="0" cy="0"/>
        </a:xfrm>
      </p:grpSpPr>
      <p:grpSp>
        <p:nvGrpSpPr>
          <p:cNvPr id="25799" name="Group 25798">
            <a:extLst>
              <a:ext uri="{FF2B5EF4-FFF2-40B4-BE49-F238E27FC236}">
                <a16:creationId xmlns:a16="http://schemas.microsoft.com/office/drawing/2014/main" id="{29B69521-3F53-FEC0-3936-F6ADA373ACE8}"/>
              </a:ext>
            </a:extLst>
          </p:cNvPr>
          <p:cNvGrpSpPr/>
          <p:nvPr/>
        </p:nvGrpSpPr>
        <p:grpSpPr>
          <a:xfrm>
            <a:off x="494768" y="1686443"/>
            <a:ext cx="5396573" cy="3758459"/>
            <a:chOff x="494768" y="1420921"/>
            <a:chExt cx="5777824" cy="4023982"/>
          </a:xfrm>
        </p:grpSpPr>
        <p:grpSp>
          <p:nvGrpSpPr>
            <p:cNvPr id="25789" name="Group 25788">
              <a:extLst>
                <a:ext uri="{FF2B5EF4-FFF2-40B4-BE49-F238E27FC236}">
                  <a16:creationId xmlns:a16="http://schemas.microsoft.com/office/drawing/2014/main" id="{9E3D3184-A81E-7652-FD4A-5E3F1B6BE640}"/>
                </a:ext>
              </a:extLst>
            </p:cNvPr>
            <p:cNvGrpSpPr/>
            <p:nvPr/>
          </p:nvGrpSpPr>
          <p:grpSpPr>
            <a:xfrm>
              <a:off x="494768" y="1420921"/>
              <a:ext cx="5777824" cy="4023982"/>
              <a:chOff x="-6082044" y="7500187"/>
              <a:chExt cx="6462926" cy="4501124"/>
            </a:xfrm>
          </p:grpSpPr>
          <p:sp>
            <p:nvSpPr>
              <p:cNvPr id="25657" name="Oval 25656">
                <a:extLst>
                  <a:ext uri="{FF2B5EF4-FFF2-40B4-BE49-F238E27FC236}">
                    <a16:creationId xmlns:a16="http://schemas.microsoft.com/office/drawing/2014/main" id="{EB064E74-4AC6-861A-C2C3-AF4AD13B0828}"/>
                  </a:ext>
                </a:extLst>
              </p:cNvPr>
              <p:cNvSpPr/>
              <p:nvPr/>
            </p:nvSpPr>
            <p:spPr>
              <a:xfrm>
                <a:off x="-3767490" y="7809903"/>
                <a:ext cx="1204823" cy="1204823"/>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a:solidFill>
                    <a:srgbClr val="2B2B2B"/>
                  </a:solidFill>
                  <a:latin typeface="Inter" panose="02000503000000020004" pitchFamily="2" charset="0"/>
                  <a:ea typeface="Inter" panose="02000503000000020004" pitchFamily="2" charset="0"/>
                </a:endParaRPr>
              </a:p>
            </p:txBody>
          </p:sp>
          <p:cxnSp>
            <p:nvCxnSpPr>
              <p:cNvPr id="25659" name="Straight Arrow Connector 25658">
                <a:extLst>
                  <a:ext uri="{FF2B5EF4-FFF2-40B4-BE49-F238E27FC236}">
                    <a16:creationId xmlns:a16="http://schemas.microsoft.com/office/drawing/2014/main" id="{E724ABC9-9341-BC96-02D3-3887310A0E9A}"/>
                  </a:ext>
                </a:extLst>
              </p:cNvPr>
              <p:cNvCxnSpPr>
                <a:cxnSpLocks/>
                <a:stCxn id="25657" idx="5"/>
                <a:endCxn id="25666" idx="1"/>
              </p:cNvCxnSpPr>
              <p:nvPr/>
            </p:nvCxnSpPr>
            <p:spPr>
              <a:xfrm>
                <a:off x="-2739109" y="8838285"/>
                <a:ext cx="286169" cy="329586"/>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cxnSp>
            <p:nvCxnSpPr>
              <p:cNvPr id="25662" name="Straight Arrow Connector 25661">
                <a:extLst>
                  <a:ext uri="{FF2B5EF4-FFF2-40B4-BE49-F238E27FC236}">
                    <a16:creationId xmlns:a16="http://schemas.microsoft.com/office/drawing/2014/main" id="{CD91DE71-F6A1-568E-FFF4-24FD570A7747}"/>
                  </a:ext>
                </a:extLst>
              </p:cNvPr>
              <p:cNvCxnSpPr>
                <a:cxnSpLocks/>
                <a:stCxn id="25670" idx="6"/>
                <a:endCxn id="25657" idx="2"/>
              </p:cNvCxnSpPr>
              <p:nvPr/>
            </p:nvCxnSpPr>
            <p:spPr>
              <a:xfrm flipV="1">
                <a:off x="-4238560" y="8412316"/>
                <a:ext cx="471070" cy="9613"/>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sp>
            <p:nvSpPr>
              <p:cNvPr id="25650" name="Oval 25649">
                <a:extLst>
                  <a:ext uri="{FF2B5EF4-FFF2-40B4-BE49-F238E27FC236}">
                    <a16:creationId xmlns:a16="http://schemas.microsoft.com/office/drawing/2014/main" id="{07E3DEE4-C3BE-4071-66C7-0A98D2B89D6E}"/>
                  </a:ext>
                </a:extLst>
              </p:cNvPr>
              <p:cNvSpPr/>
              <p:nvPr/>
            </p:nvSpPr>
            <p:spPr>
              <a:xfrm>
                <a:off x="-2521160" y="10796488"/>
                <a:ext cx="1204823" cy="1204823"/>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Inter" panose="02000503000000020004" pitchFamily="2" charset="0"/>
                  <a:ea typeface="Inter" panose="02000503000000020004" pitchFamily="2" charset="0"/>
                </a:endParaRPr>
              </a:p>
            </p:txBody>
          </p:sp>
          <p:cxnSp>
            <p:nvCxnSpPr>
              <p:cNvPr id="25687" name="Straight Arrow Connector 25686">
                <a:extLst>
                  <a:ext uri="{FF2B5EF4-FFF2-40B4-BE49-F238E27FC236}">
                    <a16:creationId xmlns:a16="http://schemas.microsoft.com/office/drawing/2014/main" id="{3AB7299D-000A-9E2A-C694-65B78180D3C2}"/>
                  </a:ext>
                </a:extLst>
              </p:cNvPr>
              <p:cNvCxnSpPr>
                <a:cxnSpLocks/>
                <a:stCxn id="25666" idx="6"/>
                <a:endCxn id="25653" idx="2"/>
              </p:cNvCxnSpPr>
              <p:nvPr/>
            </p:nvCxnSpPr>
            <p:spPr>
              <a:xfrm>
                <a:off x="-1167942" y="9700135"/>
                <a:ext cx="344001" cy="0"/>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cxnSp>
            <p:nvCxnSpPr>
              <p:cNvPr id="25690" name="Straight Arrow Connector 25689">
                <a:extLst>
                  <a:ext uri="{FF2B5EF4-FFF2-40B4-BE49-F238E27FC236}">
                    <a16:creationId xmlns:a16="http://schemas.microsoft.com/office/drawing/2014/main" id="{35B0C781-3774-23E9-77F0-016D8DAC69FE}"/>
                  </a:ext>
                </a:extLst>
              </p:cNvPr>
              <p:cNvCxnSpPr>
                <a:cxnSpLocks/>
                <a:stCxn id="25666" idx="4"/>
                <a:endCxn id="25650" idx="0"/>
              </p:cNvCxnSpPr>
              <p:nvPr/>
            </p:nvCxnSpPr>
            <p:spPr>
              <a:xfrm>
                <a:off x="-1920676" y="10452869"/>
                <a:ext cx="1928" cy="343619"/>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cxnSp>
            <p:nvCxnSpPr>
              <p:cNvPr id="25696" name="Straight Arrow Connector 25695">
                <a:extLst>
                  <a:ext uri="{FF2B5EF4-FFF2-40B4-BE49-F238E27FC236}">
                    <a16:creationId xmlns:a16="http://schemas.microsoft.com/office/drawing/2014/main" id="{C5F457F1-8CA7-21F2-F820-F36FFEB4A09B}"/>
                  </a:ext>
                </a:extLst>
              </p:cNvPr>
              <p:cNvCxnSpPr>
                <a:cxnSpLocks/>
                <a:stCxn id="25666" idx="2"/>
                <a:endCxn id="25664" idx="6"/>
              </p:cNvCxnSpPr>
              <p:nvPr/>
            </p:nvCxnSpPr>
            <p:spPr>
              <a:xfrm flipH="1">
                <a:off x="-3096242" y="9700135"/>
                <a:ext cx="422831" cy="0"/>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grpSp>
            <p:nvGrpSpPr>
              <p:cNvPr id="25731" name="Group 25730">
                <a:extLst>
                  <a:ext uri="{FF2B5EF4-FFF2-40B4-BE49-F238E27FC236}">
                    <a16:creationId xmlns:a16="http://schemas.microsoft.com/office/drawing/2014/main" id="{E8D850A3-2925-8D26-4593-6F6C16E1B3D6}"/>
                  </a:ext>
                </a:extLst>
              </p:cNvPr>
              <p:cNvGrpSpPr/>
              <p:nvPr/>
            </p:nvGrpSpPr>
            <p:grpSpPr>
              <a:xfrm>
                <a:off x="-6082044" y="7500187"/>
                <a:ext cx="1843484" cy="1850950"/>
                <a:chOff x="-6082044" y="7500187"/>
                <a:chExt cx="1843484" cy="1850950"/>
              </a:xfrm>
            </p:grpSpPr>
            <p:sp>
              <p:nvSpPr>
                <p:cNvPr id="25670" name="Oval 25669">
                  <a:extLst>
                    <a:ext uri="{FF2B5EF4-FFF2-40B4-BE49-F238E27FC236}">
                      <a16:creationId xmlns:a16="http://schemas.microsoft.com/office/drawing/2014/main" id="{D31A0491-EBB7-F435-19D6-2DA0FFEC82F8}"/>
                    </a:ext>
                  </a:extLst>
                </p:cNvPr>
                <p:cNvSpPr/>
                <p:nvPr/>
              </p:nvSpPr>
              <p:spPr>
                <a:xfrm>
                  <a:off x="-6082044" y="7500187"/>
                  <a:ext cx="1843484" cy="1843484"/>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Inter" panose="02000503000000020004" pitchFamily="2" charset="0"/>
                    <a:ea typeface="Inter" panose="02000503000000020004" pitchFamily="2" charset="0"/>
                  </a:endParaRPr>
                </a:p>
              </p:txBody>
            </p:sp>
            <p:pic>
              <p:nvPicPr>
                <p:cNvPr id="25674" name="Picture 18" descr="myPurina App - Walmart.com">
                  <a:extLst>
                    <a:ext uri="{FF2B5EF4-FFF2-40B4-BE49-F238E27FC236}">
                      <a16:creationId xmlns:a16="http://schemas.microsoft.com/office/drawing/2014/main" id="{E8C2271D-E02F-6537-A76B-90BF6909D921}"/>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3348" b="33259" l="33442" r="64211">
                              <a14:foregroundMark x1="49804" y1="20759" x2="54824" y2="20982"/>
                              <a14:foregroundMark x1="54759" y1="25446" x2="54759" y2="25446"/>
                              <a14:foregroundMark x1="49218" y1="25223" x2="49218" y2="25223"/>
                              <a14:foregroundMark x1="62451" y1="26116" x2="62451" y2="26116"/>
                              <a14:foregroundMark x1="64211" y1="25670" x2="64081" y2="28795"/>
                              <a14:foregroundMark x1="44980" y1="27679" x2="44980" y2="27679"/>
                              <a14:foregroundMark x1="43611" y1="24107" x2="43611" y2="24107"/>
                              <a14:foregroundMark x1="46154" y1="22991" x2="46154" y2="22991"/>
                              <a14:foregroundMark x1="46154" y1="31250" x2="46154" y2="31250"/>
                              <a14:foregroundMark x1="44068" y1="30357" x2="44068" y2="30357"/>
                              <a14:foregroundMark x1="39700" y1="27679" x2="39700" y2="27679"/>
                            </a14:backgroundRemoval>
                          </a14:imgEffect>
                        </a14:imgLayer>
                      </a14:imgProps>
                    </a:ext>
                    <a:ext uri="{28A0092B-C50C-407E-A947-70E740481C1C}">
                      <a14:useLocalDpi xmlns:a14="http://schemas.microsoft.com/office/drawing/2010/main" val="0"/>
                    </a:ext>
                  </a:extLst>
                </a:blip>
                <a:srcRect l="34159" t="16997" r="34175" b="62729"/>
                <a:stretch>
                  <a:fillRect/>
                </a:stretch>
              </p:blipFill>
              <p:spPr bwMode="auto">
                <a:xfrm>
                  <a:off x="-5649852" y="7782309"/>
                  <a:ext cx="1013011" cy="189426"/>
                </a:xfrm>
                <a:prstGeom prst="rect">
                  <a:avLst/>
                </a:prstGeom>
                <a:noFill/>
                <a:extLst>
                  <a:ext uri="{909E8E84-426E-40DD-AFC4-6F175D3DCCD1}">
                    <a14:hiddenFill xmlns:a14="http://schemas.microsoft.com/office/drawing/2010/main">
                      <a:solidFill>
                        <a:srgbClr val="FFFFFF"/>
                      </a:solidFill>
                    </a14:hiddenFill>
                  </a:ext>
                </a:extLst>
              </p:spPr>
            </p:pic>
            <p:pic>
              <p:nvPicPr>
                <p:cNvPr id="25729" name="Picture 25728">
                  <a:extLst>
                    <a:ext uri="{FF2B5EF4-FFF2-40B4-BE49-F238E27FC236}">
                      <a16:creationId xmlns:a16="http://schemas.microsoft.com/office/drawing/2014/main" id="{9694BF4A-20CA-03E9-B603-97CA1C7A6A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44938" y="8064753"/>
                  <a:ext cx="1769273" cy="1286384"/>
                </a:xfrm>
                <a:prstGeom prst="rect">
                  <a:avLst/>
                </a:prstGeom>
              </p:spPr>
            </p:pic>
          </p:grpSp>
          <p:grpSp>
            <p:nvGrpSpPr>
              <p:cNvPr id="25748" name="Group 25747">
                <a:extLst>
                  <a:ext uri="{FF2B5EF4-FFF2-40B4-BE49-F238E27FC236}">
                    <a16:creationId xmlns:a16="http://schemas.microsoft.com/office/drawing/2014/main" id="{0868A1C5-A879-B767-CBBE-539F18424622}"/>
                  </a:ext>
                </a:extLst>
              </p:cNvPr>
              <p:cNvGrpSpPr/>
              <p:nvPr/>
            </p:nvGrpSpPr>
            <p:grpSpPr>
              <a:xfrm>
                <a:off x="-3700361" y="8049701"/>
                <a:ext cx="1108170" cy="697161"/>
                <a:chOff x="-3687972" y="7976335"/>
                <a:chExt cx="1108170" cy="697161"/>
              </a:xfrm>
            </p:grpSpPr>
            <p:pic>
              <p:nvPicPr>
                <p:cNvPr id="25746" name="Graphic 25745" descr="Receipt with solid fill">
                  <a:extLst>
                    <a:ext uri="{FF2B5EF4-FFF2-40B4-BE49-F238E27FC236}">
                      <a16:creationId xmlns:a16="http://schemas.microsoft.com/office/drawing/2014/main" id="{50FFA65D-4403-89EF-24FE-8C7E580B7A78}"/>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3389594" y="7976335"/>
                  <a:ext cx="511412" cy="511412"/>
                </a:xfrm>
                <a:prstGeom prst="rect">
                  <a:avLst/>
                </a:prstGeom>
              </p:spPr>
            </p:pic>
            <p:sp>
              <p:nvSpPr>
                <p:cNvPr id="25747" name="TextBox 25746">
                  <a:extLst>
                    <a:ext uri="{FF2B5EF4-FFF2-40B4-BE49-F238E27FC236}">
                      <a16:creationId xmlns:a16="http://schemas.microsoft.com/office/drawing/2014/main" id="{3F7736B1-5217-6700-9CBE-D18B39742F4A}"/>
                    </a:ext>
                  </a:extLst>
                </p:cNvPr>
                <p:cNvSpPr txBox="1"/>
                <p:nvPr/>
              </p:nvSpPr>
              <p:spPr>
                <a:xfrm>
                  <a:off x="-3687972" y="8466933"/>
                  <a:ext cx="1108170" cy="206563"/>
                </a:xfrm>
                <a:prstGeom prst="rect">
                  <a:avLst/>
                </a:prstGeom>
                <a:noFill/>
              </p:spPr>
              <p:txBody>
                <a:bodyPr wrap="square" rtlCol="0">
                  <a:spAutoFit/>
                </a:bodyPr>
                <a:lstStyle/>
                <a:p>
                  <a:pPr algn="ctr"/>
                  <a:r>
                    <a:rPr lang="en-US" sz="600">
                      <a:latin typeface="Inter" panose="02000503000000020004" pitchFamily="2" charset="0"/>
                      <a:ea typeface="Inter" panose="02000503000000020004" pitchFamily="2" charset="0"/>
                    </a:rPr>
                    <a:t>Receipt Data</a:t>
                  </a:r>
                </a:p>
              </p:txBody>
            </p:sp>
          </p:grpSp>
          <p:grpSp>
            <p:nvGrpSpPr>
              <p:cNvPr id="25779" name="Group 25778">
                <a:extLst>
                  <a:ext uri="{FF2B5EF4-FFF2-40B4-BE49-F238E27FC236}">
                    <a16:creationId xmlns:a16="http://schemas.microsoft.com/office/drawing/2014/main" id="{94BA2FF2-195A-6309-9D6A-005832F4D311}"/>
                  </a:ext>
                </a:extLst>
              </p:cNvPr>
              <p:cNvGrpSpPr/>
              <p:nvPr/>
            </p:nvGrpSpPr>
            <p:grpSpPr>
              <a:xfrm>
                <a:off x="-823941" y="9097723"/>
                <a:ext cx="1204823" cy="1204823"/>
                <a:chOff x="-823941" y="9097723"/>
                <a:chExt cx="1204823" cy="1204823"/>
              </a:xfrm>
            </p:grpSpPr>
            <p:sp>
              <p:nvSpPr>
                <p:cNvPr id="25653" name="Oval 25652">
                  <a:extLst>
                    <a:ext uri="{FF2B5EF4-FFF2-40B4-BE49-F238E27FC236}">
                      <a16:creationId xmlns:a16="http://schemas.microsoft.com/office/drawing/2014/main" id="{92457BAC-BABA-C1B3-A950-5077EEB58E24}"/>
                    </a:ext>
                  </a:extLst>
                </p:cNvPr>
                <p:cNvSpPr/>
                <p:nvPr/>
              </p:nvSpPr>
              <p:spPr>
                <a:xfrm>
                  <a:off x="-823941" y="9097723"/>
                  <a:ext cx="1204823" cy="1204823"/>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Inter" panose="02000503000000020004" pitchFamily="2" charset="0"/>
                    <a:ea typeface="Inter" panose="02000503000000020004" pitchFamily="2" charset="0"/>
                  </a:endParaRPr>
                </a:p>
              </p:txBody>
            </p:sp>
            <p:grpSp>
              <p:nvGrpSpPr>
                <p:cNvPr id="25768" name="Group 25767">
                  <a:extLst>
                    <a:ext uri="{FF2B5EF4-FFF2-40B4-BE49-F238E27FC236}">
                      <a16:creationId xmlns:a16="http://schemas.microsoft.com/office/drawing/2014/main" id="{9DE3CDAC-A236-88C5-2E20-54B0BEE7DAA5}"/>
                    </a:ext>
                  </a:extLst>
                </p:cNvPr>
                <p:cNvGrpSpPr/>
                <p:nvPr/>
              </p:nvGrpSpPr>
              <p:grpSpPr>
                <a:xfrm>
                  <a:off x="-751162" y="9206845"/>
                  <a:ext cx="1108170" cy="848035"/>
                  <a:chOff x="-745111" y="9212947"/>
                  <a:chExt cx="1108170" cy="848035"/>
                </a:xfrm>
              </p:grpSpPr>
              <p:sp>
                <p:nvSpPr>
                  <p:cNvPr id="25743" name="TextBox 25742">
                    <a:extLst>
                      <a:ext uri="{FF2B5EF4-FFF2-40B4-BE49-F238E27FC236}">
                        <a16:creationId xmlns:a16="http://schemas.microsoft.com/office/drawing/2014/main" id="{F5A9A5DE-53FE-A192-8A80-B3B165241CC2}"/>
                      </a:ext>
                    </a:extLst>
                  </p:cNvPr>
                  <p:cNvSpPr txBox="1"/>
                  <p:nvPr/>
                </p:nvSpPr>
                <p:spPr>
                  <a:xfrm>
                    <a:off x="-745111" y="9753205"/>
                    <a:ext cx="1108170" cy="307777"/>
                  </a:xfrm>
                  <a:prstGeom prst="rect">
                    <a:avLst/>
                  </a:prstGeom>
                  <a:noFill/>
                </p:spPr>
                <p:txBody>
                  <a:bodyPr wrap="square" rtlCol="0">
                    <a:spAutoFit/>
                  </a:bodyPr>
                  <a:lstStyle/>
                  <a:p>
                    <a:pPr algn="ctr"/>
                    <a:r>
                      <a:rPr lang="en-US" sz="600">
                        <a:latin typeface="Inter" panose="02000503000000020004" pitchFamily="2" charset="0"/>
                        <a:ea typeface="Inter" panose="02000503000000020004" pitchFamily="2" charset="0"/>
                      </a:rPr>
                      <a:t>Triggered Communications</a:t>
                    </a:r>
                  </a:p>
                </p:txBody>
              </p:sp>
              <p:pic>
                <p:nvPicPr>
                  <p:cNvPr id="25767" name="Picture 25766">
                    <a:extLst>
                      <a:ext uri="{FF2B5EF4-FFF2-40B4-BE49-F238E27FC236}">
                        <a16:creationId xmlns:a16="http://schemas.microsoft.com/office/drawing/2014/main" id="{6D652B54-FDAB-9F3D-7E80-EA1EB2A4ABB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9932" y="9212947"/>
                    <a:ext cx="1077813" cy="646688"/>
                  </a:xfrm>
                  <a:prstGeom prst="rect">
                    <a:avLst/>
                  </a:prstGeom>
                </p:spPr>
              </p:pic>
            </p:grpSp>
          </p:grpSp>
          <p:grpSp>
            <p:nvGrpSpPr>
              <p:cNvPr id="25778" name="Group 25777">
                <a:extLst>
                  <a:ext uri="{FF2B5EF4-FFF2-40B4-BE49-F238E27FC236}">
                    <a16:creationId xmlns:a16="http://schemas.microsoft.com/office/drawing/2014/main" id="{F3EA4701-5D36-B229-7254-A21E21622B9E}"/>
                  </a:ext>
                </a:extLst>
              </p:cNvPr>
              <p:cNvGrpSpPr/>
              <p:nvPr/>
            </p:nvGrpSpPr>
            <p:grpSpPr>
              <a:xfrm>
                <a:off x="-4301065" y="9097723"/>
                <a:ext cx="1204823" cy="1204823"/>
                <a:chOff x="-4301065" y="9083722"/>
                <a:chExt cx="1204823" cy="1204823"/>
              </a:xfrm>
            </p:grpSpPr>
            <p:sp>
              <p:nvSpPr>
                <p:cNvPr id="25664" name="Oval 25663">
                  <a:extLst>
                    <a:ext uri="{FF2B5EF4-FFF2-40B4-BE49-F238E27FC236}">
                      <a16:creationId xmlns:a16="http://schemas.microsoft.com/office/drawing/2014/main" id="{40F4F306-3852-0C00-643F-B04585861B0B}"/>
                    </a:ext>
                  </a:extLst>
                </p:cNvPr>
                <p:cNvSpPr/>
                <p:nvPr/>
              </p:nvSpPr>
              <p:spPr>
                <a:xfrm>
                  <a:off x="-4301065" y="9083722"/>
                  <a:ext cx="1204823" cy="1204823"/>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600">
                    <a:solidFill>
                      <a:srgbClr val="2B2B2B"/>
                    </a:solidFill>
                    <a:latin typeface="Inter" panose="02000503000000020004" pitchFamily="2" charset="0"/>
                    <a:ea typeface="Inter" panose="02000503000000020004" pitchFamily="2" charset="0"/>
                  </a:endParaRPr>
                </a:p>
              </p:txBody>
            </p:sp>
            <p:grpSp>
              <p:nvGrpSpPr>
                <p:cNvPr id="25774" name="Group 25773">
                  <a:extLst>
                    <a:ext uri="{FF2B5EF4-FFF2-40B4-BE49-F238E27FC236}">
                      <a16:creationId xmlns:a16="http://schemas.microsoft.com/office/drawing/2014/main" id="{077346B0-4D74-F0E5-DFB4-6780759D93C1}"/>
                    </a:ext>
                  </a:extLst>
                </p:cNvPr>
                <p:cNvGrpSpPr/>
                <p:nvPr/>
              </p:nvGrpSpPr>
              <p:grpSpPr>
                <a:xfrm>
                  <a:off x="-4235456" y="9272909"/>
                  <a:ext cx="1108170" cy="896248"/>
                  <a:chOff x="-4225755" y="9268777"/>
                  <a:chExt cx="1108170" cy="896248"/>
                </a:xfrm>
              </p:grpSpPr>
              <p:pic>
                <p:nvPicPr>
                  <p:cNvPr id="25770" name="Picture 25769">
                    <a:extLst>
                      <a:ext uri="{FF2B5EF4-FFF2-40B4-BE49-F238E27FC236}">
                        <a16:creationId xmlns:a16="http://schemas.microsoft.com/office/drawing/2014/main" id="{8F298253-4813-4BBB-0202-E2BC3776C9F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38226" y="9268777"/>
                    <a:ext cx="533112" cy="245731"/>
                  </a:xfrm>
                  <a:prstGeom prst="rect">
                    <a:avLst/>
                  </a:prstGeom>
                </p:spPr>
              </p:pic>
              <p:sp>
                <p:nvSpPr>
                  <p:cNvPr id="25771" name="TextBox 25770">
                    <a:extLst>
                      <a:ext uri="{FF2B5EF4-FFF2-40B4-BE49-F238E27FC236}">
                        <a16:creationId xmlns:a16="http://schemas.microsoft.com/office/drawing/2014/main" id="{85D35537-2D86-4E45-76E9-5C2477D4CFDA}"/>
                      </a:ext>
                    </a:extLst>
                  </p:cNvPr>
                  <p:cNvSpPr txBox="1"/>
                  <p:nvPr/>
                </p:nvSpPr>
                <p:spPr>
                  <a:xfrm>
                    <a:off x="-4225755" y="9534083"/>
                    <a:ext cx="1108170" cy="630942"/>
                  </a:xfrm>
                  <a:prstGeom prst="rect">
                    <a:avLst/>
                  </a:prstGeom>
                  <a:noFill/>
                </p:spPr>
                <p:txBody>
                  <a:bodyPr wrap="square" rtlCol="0">
                    <a:spAutoFit/>
                  </a:bodyPr>
                  <a:lstStyle/>
                  <a:p>
                    <a:pPr algn="ctr"/>
                    <a:r>
                      <a:rPr lang="en-US" sz="600">
                        <a:latin typeface="Inter" panose="02000503000000020004" pitchFamily="2" charset="0"/>
                        <a:ea typeface="Inter" panose="02000503000000020004" pitchFamily="2" charset="0"/>
                      </a:rPr>
                      <a:t>Activation</a:t>
                    </a:r>
                  </a:p>
                  <a:p>
                    <a:pPr algn="ctr"/>
                    <a:r>
                      <a:rPr lang="en-US" sz="600">
                        <a:latin typeface="Inter" panose="02000503000000020004" pitchFamily="2" charset="0"/>
                        <a:ea typeface="Inter" panose="02000503000000020004" pitchFamily="2" charset="0"/>
                      </a:rPr>
                      <a:t> </a:t>
                    </a:r>
                    <a:br>
                      <a:rPr lang="en-US" sz="600">
                        <a:latin typeface="Inter" panose="02000503000000020004" pitchFamily="2" charset="0"/>
                        <a:ea typeface="Inter" panose="02000503000000020004" pitchFamily="2" charset="0"/>
                      </a:rPr>
                    </a:br>
                    <a:r>
                      <a:rPr lang="en-US" sz="600">
                        <a:latin typeface="Inter" panose="02000503000000020004" pitchFamily="2" charset="0"/>
                        <a:ea typeface="Inter" panose="02000503000000020004" pitchFamily="2" charset="0"/>
                      </a:rPr>
                      <a:t>Ready profile with accurate receipt activity</a:t>
                    </a:r>
                  </a:p>
                </p:txBody>
              </p:sp>
            </p:grpSp>
          </p:grpSp>
          <p:grpSp>
            <p:nvGrpSpPr>
              <p:cNvPr id="25777" name="Group 25776">
                <a:extLst>
                  <a:ext uri="{FF2B5EF4-FFF2-40B4-BE49-F238E27FC236}">
                    <a16:creationId xmlns:a16="http://schemas.microsoft.com/office/drawing/2014/main" id="{FF2B9FAC-96BE-C01B-BC13-57F14512EE34}"/>
                  </a:ext>
                </a:extLst>
              </p:cNvPr>
              <p:cNvGrpSpPr/>
              <p:nvPr/>
            </p:nvGrpSpPr>
            <p:grpSpPr>
              <a:xfrm>
                <a:off x="-2673411" y="8947400"/>
                <a:ext cx="1505469" cy="1505469"/>
                <a:chOff x="-2673411" y="8947400"/>
                <a:chExt cx="1505469" cy="1505469"/>
              </a:xfrm>
            </p:grpSpPr>
            <p:sp>
              <p:nvSpPr>
                <p:cNvPr id="25666" name="Oval 25665">
                  <a:extLst>
                    <a:ext uri="{FF2B5EF4-FFF2-40B4-BE49-F238E27FC236}">
                      <a16:creationId xmlns:a16="http://schemas.microsoft.com/office/drawing/2014/main" id="{CEF85F42-180D-6FD8-D067-5A379E5ABC93}"/>
                    </a:ext>
                  </a:extLst>
                </p:cNvPr>
                <p:cNvSpPr/>
                <p:nvPr/>
              </p:nvSpPr>
              <p:spPr>
                <a:xfrm>
                  <a:off x="-2673411" y="8947400"/>
                  <a:ext cx="1505469" cy="150546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Inter" panose="02000503000000020004" pitchFamily="2" charset="0"/>
                    <a:ea typeface="Inter" panose="02000503000000020004" pitchFamily="2" charset="0"/>
                  </a:endParaRPr>
                </a:p>
              </p:txBody>
            </p:sp>
            <p:sp>
              <p:nvSpPr>
                <p:cNvPr id="25761" name="TextBox 25760">
                  <a:extLst>
                    <a:ext uri="{FF2B5EF4-FFF2-40B4-BE49-F238E27FC236}">
                      <a16:creationId xmlns:a16="http://schemas.microsoft.com/office/drawing/2014/main" id="{F8CAB6E5-B3BC-676A-C48B-6BD0CE10B776}"/>
                    </a:ext>
                  </a:extLst>
                </p:cNvPr>
                <p:cNvSpPr txBox="1"/>
                <p:nvPr/>
              </p:nvSpPr>
              <p:spPr>
                <a:xfrm>
                  <a:off x="-2473797" y="9430340"/>
                  <a:ext cx="1108170" cy="722969"/>
                </a:xfrm>
                <a:prstGeom prst="rect">
                  <a:avLst/>
                </a:prstGeom>
                <a:noFill/>
              </p:spPr>
              <p:txBody>
                <a:bodyPr wrap="square" rtlCol="0">
                  <a:spAutoFit/>
                </a:bodyPr>
                <a:lstStyle/>
                <a:p>
                  <a:pPr algn="ctr"/>
                  <a:r>
                    <a:rPr lang="en-US" sz="600">
                      <a:latin typeface="Inter" panose="02000503000000020004" pitchFamily="2" charset="0"/>
                      <a:ea typeface="Inter" panose="02000503000000020004" pitchFamily="2" charset="0"/>
                    </a:rPr>
                    <a:t>Retailer Normalization</a:t>
                  </a:r>
                </a:p>
                <a:p>
                  <a:pPr algn="ctr"/>
                  <a:endParaRPr lang="en-US" sz="600">
                    <a:latin typeface="Inter" panose="02000503000000020004" pitchFamily="2" charset="0"/>
                    <a:ea typeface="Inter" panose="02000503000000020004" pitchFamily="2" charset="0"/>
                  </a:endParaRPr>
                </a:p>
                <a:p>
                  <a:pPr algn="ctr"/>
                  <a:r>
                    <a:rPr lang="en-US" sz="600">
                      <a:latin typeface="Inter" panose="02000503000000020004" pitchFamily="2" charset="0"/>
                      <a:ea typeface="Inter" panose="02000503000000020004" pitchFamily="2" charset="0"/>
                    </a:rPr>
                    <a:t>Data Cleanup</a:t>
                  </a:r>
                </a:p>
                <a:p>
                  <a:pPr algn="ctr"/>
                  <a:endParaRPr lang="en-US" sz="600">
                    <a:latin typeface="Inter" panose="02000503000000020004" pitchFamily="2" charset="0"/>
                    <a:ea typeface="Inter" panose="02000503000000020004" pitchFamily="2" charset="0"/>
                  </a:endParaRPr>
                </a:p>
                <a:p>
                  <a:pPr algn="ctr"/>
                  <a:r>
                    <a:rPr lang="en-US" sz="600">
                      <a:latin typeface="Inter" panose="02000503000000020004" pitchFamily="2" charset="0"/>
                      <a:ea typeface="Inter" panose="02000503000000020004" pitchFamily="2" charset="0"/>
                    </a:rPr>
                    <a:t>Curated event data per destination</a:t>
                  </a:r>
                </a:p>
              </p:txBody>
            </p:sp>
            <p:pic>
              <p:nvPicPr>
                <p:cNvPr id="25776" name="Picture 4">
                  <a:extLst>
                    <a:ext uri="{FF2B5EF4-FFF2-40B4-BE49-F238E27FC236}">
                      <a16:creationId xmlns:a16="http://schemas.microsoft.com/office/drawing/2014/main" id="{96908059-E95F-EB8A-4321-D0A4B73BBB8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p:blipFill>
              <p:spPr bwMode="auto">
                <a:xfrm>
                  <a:off x="-2334095" y="9155701"/>
                  <a:ext cx="855281" cy="218184"/>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5780" name="Straight Arrow Connector 25779">
                <a:extLst>
                  <a:ext uri="{FF2B5EF4-FFF2-40B4-BE49-F238E27FC236}">
                    <a16:creationId xmlns:a16="http://schemas.microsoft.com/office/drawing/2014/main" id="{183A1B78-B3BF-BBC2-9F1A-3A6C1EEC9B57}"/>
                  </a:ext>
                </a:extLst>
              </p:cNvPr>
              <p:cNvCxnSpPr>
                <a:cxnSpLocks/>
                <a:stCxn id="25650" idx="2"/>
                <a:endCxn id="25794" idx="6"/>
              </p:cNvCxnSpPr>
              <p:nvPr/>
            </p:nvCxnSpPr>
            <p:spPr>
              <a:xfrm flipH="1">
                <a:off x="-2823329" y="11398899"/>
                <a:ext cx="302169" cy="0"/>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grpSp>
            <p:nvGrpSpPr>
              <p:cNvPr id="25788" name="Group 25787">
                <a:extLst>
                  <a:ext uri="{FF2B5EF4-FFF2-40B4-BE49-F238E27FC236}">
                    <a16:creationId xmlns:a16="http://schemas.microsoft.com/office/drawing/2014/main" id="{51369A2F-CFF7-D310-9D71-A251886A0C0A}"/>
                  </a:ext>
                </a:extLst>
              </p:cNvPr>
              <p:cNvGrpSpPr/>
              <p:nvPr/>
            </p:nvGrpSpPr>
            <p:grpSpPr>
              <a:xfrm>
                <a:off x="-2472834" y="11044326"/>
                <a:ext cx="1108170" cy="655466"/>
                <a:chOff x="-2480328" y="11040189"/>
                <a:chExt cx="1108170" cy="655466"/>
              </a:xfrm>
            </p:grpSpPr>
            <p:pic>
              <p:nvPicPr>
                <p:cNvPr id="25787" name="Picture 25786">
                  <a:extLst>
                    <a:ext uri="{FF2B5EF4-FFF2-40B4-BE49-F238E27FC236}">
                      <a16:creationId xmlns:a16="http://schemas.microsoft.com/office/drawing/2014/main" id="{2369D0D4-A3ED-AFD2-3EC1-8A0A0F9F20B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88051" y="11040189"/>
                  <a:ext cx="770650" cy="404591"/>
                </a:xfrm>
                <a:prstGeom prst="rect">
                  <a:avLst/>
                </a:prstGeom>
              </p:spPr>
            </p:pic>
            <p:sp>
              <p:nvSpPr>
                <p:cNvPr id="25783" name="TextBox 25782">
                  <a:extLst>
                    <a:ext uri="{FF2B5EF4-FFF2-40B4-BE49-F238E27FC236}">
                      <a16:creationId xmlns:a16="http://schemas.microsoft.com/office/drawing/2014/main" id="{175FA939-C172-14B9-B038-3C4CC88BA756}"/>
                    </a:ext>
                  </a:extLst>
                </p:cNvPr>
                <p:cNvSpPr txBox="1"/>
                <p:nvPr/>
              </p:nvSpPr>
              <p:spPr>
                <a:xfrm>
                  <a:off x="-2480328" y="11504585"/>
                  <a:ext cx="1108170" cy="191070"/>
                </a:xfrm>
                <a:prstGeom prst="rect">
                  <a:avLst/>
                </a:prstGeom>
                <a:noFill/>
              </p:spPr>
              <p:txBody>
                <a:bodyPr wrap="square" rtlCol="0">
                  <a:spAutoFit/>
                </a:bodyPr>
                <a:lstStyle/>
                <a:p>
                  <a:pPr lvl="0" algn="ctr">
                    <a:lnSpc>
                      <a:spcPct val="80000"/>
                    </a:lnSpc>
                    <a:defRPr/>
                  </a:pPr>
                  <a:r>
                    <a:rPr lang="en-US" sz="600">
                      <a:latin typeface="Inter" panose="02000503000000020004" pitchFamily="2" charset="0"/>
                      <a:ea typeface="Inter" panose="02000503000000020004" pitchFamily="2" charset="0"/>
                    </a:rPr>
                    <a:t>CDW/C360</a:t>
                  </a:r>
                  <a:endParaRPr lang="en-US" sz="600" b="1">
                    <a:solidFill>
                      <a:srgbClr val="000000"/>
                    </a:solidFill>
                    <a:latin typeface="Inter" panose="02000503000000020004" pitchFamily="2" charset="0"/>
                    <a:ea typeface="Inter" panose="02000503000000020004" pitchFamily="2" charset="0"/>
                  </a:endParaRPr>
                </a:p>
              </p:txBody>
            </p:sp>
          </p:grpSp>
        </p:grpSp>
        <p:grpSp>
          <p:nvGrpSpPr>
            <p:cNvPr id="25793" name="Group 25792">
              <a:extLst>
                <a:ext uri="{FF2B5EF4-FFF2-40B4-BE49-F238E27FC236}">
                  <a16:creationId xmlns:a16="http://schemas.microsoft.com/office/drawing/2014/main" id="{C6385F67-15BE-DFA8-834D-0E51358705D9}"/>
                </a:ext>
              </a:extLst>
            </p:cNvPr>
            <p:cNvGrpSpPr/>
            <p:nvPr/>
          </p:nvGrpSpPr>
          <p:grpSpPr>
            <a:xfrm>
              <a:off x="2330937" y="4367797"/>
              <a:ext cx="1077106" cy="1077106"/>
              <a:chOff x="-4024182" y="10803709"/>
              <a:chExt cx="1204823" cy="1204823"/>
            </a:xfrm>
          </p:grpSpPr>
          <p:sp>
            <p:nvSpPr>
              <p:cNvPr id="25794" name="Oval 25793">
                <a:extLst>
                  <a:ext uri="{FF2B5EF4-FFF2-40B4-BE49-F238E27FC236}">
                    <a16:creationId xmlns:a16="http://schemas.microsoft.com/office/drawing/2014/main" id="{8D64A914-668E-BD6D-FC2B-4DA27617430D}"/>
                  </a:ext>
                </a:extLst>
              </p:cNvPr>
              <p:cNvSpPr/>
              <p:nvPr/>
            </p:nvSpPr>
            <p:spPr>
              <a:xfrm>
                <a:off x="-4024182" y="10803709"/>
                <a:ext cx="1204823" cy="1204823"/>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a:solidFill>
                    <a:srgbClr val="2B2B2B"/>
                  </a:solidFill>
                  <a:latin typeface="Inter" panose="02000503000000020004" pitchFamily="2" charset="0"/>
                  <a:ea typeface="Inter" panose="02000503000000020004" pitchFamily="2" charset="0"/>
                </a:endParaRPr>
              </a:p>
            </p:txBody>
          </p:sp>
          <p:grpSp>
            <p:nvGrpSpPr>
              <p:cNvPr id="25795" name="Group 25794">
                <a:extLst>
                  <a:ext uri="{FF2B5EF4-FFF2-40B4-BE49-F238E27FC236}">
                    <a16:creationId xmlns:a16="http://schemas.microsoft.com/office/drawing/2014/main" id="{8F3912CD-DDB8-E8C0-4315-CFC509528D15}"/>
                  </a:ext>
                </a:extLst>
              </p:cNvPr>
              <p:cNvGrpSpPr/>
              <p:nvPr/>
            </p:nvGrpSpPr>
            <p:grpSpPr>
              <a:xfrm>
                <a:off x="-3986392" y="10937353"/>
                <a:ext cx="1108170" cy="936415"/>
                <a:chOff x="-3991969" y="10923368"/>
                <a:chExt cx="1108170" cy="936415"/>
              </a:xfrm>
            </p:grpSpPr>
            <p:pic>
              <p:nvPicPr>
                <p:cNvPr id="25796" name="Graphic 25795" descr="Signal with solid fill">
                  <a:extLst>
                    <a:ext uri="{FF2B5EF4-FFF2-40B4-BE49-F238E27FC236}">
                      <a16:creationId xmlns:a16="http://schemas.microsoft.com/office/drawing/2014/main" id="{9B42E21F-7883-7880-9E3A-1C1A0DD904B6}"/>
                    </a:ext>
                  </a:extLst>
                </p:cNvPr>
                <p:cNvPicPr>
                  <a:picLocks noChangeAspect="1"/>
                </p:cNvPicPr>
                <p:nvPr/>
              </p:nvPicPr>
              <p:blipFill>
                <a:blip>
                  <a:extLst>
                    <a:ext uri="{96DAC541-7B7A-43D3-8B79-37D633B846F1}">
                      <asvg:svgBlip xmlns:asvg="http://schemas.microsoft.com/office/drawing/2016/SVG/main" r:embed="rId11"/>
                    </a:ext>
                  </a:extLst>
                </a:blip>
                <a:srcRect/>
                <a:stretch/>
              </p:blipFill>
              <p:spPr>
                <a:xfrm>
                  <a:off x="-3678795" y="10923368"/>
                  <a:ext cx="457200" cy="457200"/>
                </a:xfrm>
                <a:prstGeom prst="rect">
                  <a:avLst/>
                </a:prstGeom>
              </p:spPr>
            </p:pic>
            <p:sp>
              <p:nvSpPr>
                <p:cNvPr id="25797" name="TextBox 25796">
                  <a:extLst>
                    <a:ext uri="{FF2B5EF4-FFF2-40B4-BE49-F238E27FC236}">
                      <a16:creationId xmlns:a16="http://schemas.microsoft.com/office/drawing/2014/main" id="{A5D0E5B5-8849-552D-CBBB-AB7DFA1C8434}"/>
                    </a:ext>
                  </a:extLst>
                </p:cNvPr>
                <p:cNvSpPr txBox="1"/>
                <p:nvPr/>
              </p:nvSpPr>
              <p:spPr>
                <a:xfrm>
                  <a:off x="-3991969" y="11395018"/>
                  <a:ext cx="1108170" cy="464765"/>
                </a:xfrm>
                <a:prstGeom prst="rect">
                  <a:avLst/>
                </a:prstGeom>
                <a:noFill/>
              </p:spPr>
              <p:txBody>
                <a:bodyPr wrap="square" rtlCol="0">
                  <a:spAutoFit/>
                </a:bodyPr>
                <a:lstStyle/>
                <a:p>
                  <a:pPr algn="ctr"/>
                  <a:r>
                    <a:rPr lang="en-US" sz="700">
                      <a:latin typeface="Inter" panose="02000503000000020004" pitchFamily="2" charset="0"/>
                      <a:ea typeface="Inter" panose="02000503000000020004" pitchFamily="2" charset="0"/>
                    </a:rPr>
                    <a:t>Reporting</a:t>
                  </a:r>
                  <a:br>
                    <a:rPr lang="en-US" sz="700">
                      <a:latin typeface="Inter" panose="02000503000000020004" pitchFamily="2" charset="0"/>
                      <a:ea typeface="Inter" panose="02000503000000020004" pitchFamily="2" charset="0"/>
                    </a:rPr>
                  </a:br>
                  <a:endParaRPr lang="en-US" sz="700">
                    <a:latin typeface="Inter" panose="02000503000000020004" pitchFamily="2" charset="0"/>
                    <a:ea typeface="Inter" panose="02000503000000020004" pitchFamily="2" charset="0"/>
                  </a:endParaRPr>
                </a:p>
                <a:p>
                  <a:pPr algn="ctr"/>
                  <a:r>
                    <a:rPr lang="en-US" sz="700">
                      <a:latin typeface="Inter" panose="02000503000000020004" pitchFamily="2" charset="0"/>
                      <a:ea typeface="Inter" panose="02000503000000020004" pitchFamily="2" charset="0"/>
                    </a:rPr>
                    <a:t>Power BI</a:t>
                  </a:r>
                </a:p>
              </p:txBody>
            </p:sp>
          </p:grpSp>
        </p:grpSp>
      </p:grpSp>
      <p:grpSp>
        <p:nvGrpSpPr>
          <p:cNvPr id="3" name="Group 2">
            <a:extLst>
              <a:ext uri="{FF2B5EF4-FFF2-40B4-BE49-F238E27FC236}">
                <a16:creationId xmlns:a16="http://schemas.microsoft.com/office/drawing/2014/main" id="{AB824694-E682-BEB6-0EE0-308ED905AC90}"/>
              </a:ext>
            </a:extLst>
          </p:cNvPr>
          <p:cNvGrpSpPr>
            <a:grpSpLocks noGrp="1" noUngrp="1" noRot="1" noMove="1" noResize="1"/>
          </p:cNvGrpSpPr>
          <p:nvPr/>
        </p:nvGrpSpPr>
        <p:grpSpPr>
          <a:xfrm>
            <a:off x="10330108" y="6328402"/>
            <a:ext cx="1554730" cy="245935"/>
            <a:chOff x="9105466" y="384375"/>
            <a:chExt cx="2626156" cy="415418"/>
          </a:xfrm>
        </p:grpSpPr>
        <p:pic>
          <p:nvPicPr>
            <p:cNvPr id="4" name="Picture 3" descr="A black and red sign with white letters&#10;&#10;AI-generated content may be incorrect.">
              <a:extLst>
                <a:ext uri="{FF2B5EF4-FFF2-40B4-BE49-F238E27FC236}">
                  <a16:creationId xmlns:a16="http://schemas.microsoft.com/office/drawing/2014/main" id="{34CEF738-E8A2-03B5-7B56-CF72DD5CBDDE}"/>
                </a:ext>
              </a:extLst>
            </p:cNvPr>
            <p:cNvPicPr>
              <a:picLocks noGrp="1" noRot="1" noMove="1" noResize="1" noEditPoints="1" noAdjustHandles="1" noChangeArrowheads="1" noChangeShapeType="1" noCrop="1"/>
            </p:cNvPicPr>
            <p:nvPr/>
          </p:nvPicPr>
          <p:blipFill>
            <a:blip r:embed="rId12"/>
            <a:stretch>
              <a:fillRect/>
            </a:stretch>
          </p:blipFill>
          <p:spPr>
            <a:xfrm>
              <a:off x="9105466" y="469533"/>
              <a:ext cx="1151754" cy="245102"/>
            </a:xfrm>
            <a:prstGeom prst="rect">
              <a:avLst/>
            </a:prstGeom>
          </p:spPr>
        </p:pic>
        <p:pic>
          <p:nvPicPr>
            <p:cNvPr id="5" name="Picture 4">
              <a:extLst>
                <a:ext uri="{FF2B5EF4-FFF2-40B4-BE49-F238E27FC236}">
                  <a16:creationId xmlns:a16="http://schemas.microsoft.com/office/drawing/2014/main" id="{738FB9F9-1AC1-A555-D16B-73C31CF2A50F}"/>
                </a:ext>
              </a:extLst>
            </p:cNvPr>
            <p:cNvPicPr>
              <a:picLocks noGrp="1" noRot="1" noMove="1" noResize="1" noEditPoints="1" noAdjustHandles="1" noChangeArrowheads="1" noChangeShapeType="1" noCrop="1"/>
            </p:cNvPicPr>
            <p:nvPr/>
          </p:nvPicPr>
          <p:blipFill>
            <a:blip r:embed="rId13"/>
            <a:stretch>
              <a:fillRect/>
            </a:stretch>
          </p:blipFill>
          <p:spPr>
            <a:xfrm>
              <a:off x="10590021" y="384551"/>
              <a:ext cx="1141601" cy="415066"/>
            </a:xfrm>
            <a:prstGeom prst="rect">
              <a:avLst/>
            </a:prstGeom>
          </p:spPr>
        </p:pic>
        <p:cxnSp>
          <p:nvCxnSpPr>
            <p:cNvPr id="6" name="Straight Arrow Connector 5">
              <a:extLst>
                <a:ext uri="{FF2B5EF4-FFF2-40B4-BE49-F238E27FC236}">
                  <a16:creationId xmlns:a16="http://schemas.microsoft.com/office/drawing/2014/main" id="{1287D920-176F-C0D0-AE65-417A4502894E}"/>
                </a:ext>
              </a:extLst>
            </p:cNvPr>
            <p:cNvCxnSpPr>
              <a:cxnSpLocks noGrp="1" noRot="1" noMove="1" noResize="1" noEditPoints="1" noAdjustHandles="1" noChangeArrowheads="1" noChangeShapeType="1"/>
            </p:cNvCxnSpPr>
            <p:nvPr/>
          </p:nvCxnSpPr>
          <p:spPr>
            <a:xfrm>
              <a:off x="10423434" y="384375"/>
              <a:ext cx="373" cy="415418"/>
            </a:xfrm>
            <a:prstGeom prst="straightConnector1">
              <a:avLst/>
            </a:prstGeom>
            <a:noFill/>
            <a:ln w="19050" cap="flat">
              <a:solidFill>
                <a:schemeClr val="tx1"/>
              </a:solidFill>
              <a:prstDash val="solid"/>
              <a:miter lim="400000"/>
            </a:ln>
            <a:effectLst/>
            <a:sp3d/>
          </p:spPr>
          <p:style>
            <a:lnRef idx="0">
              <a:scrgbClr r="0" g="0" b="0"/>
            </a:lnRef>
            <a:fillRef idx="0">
              <a:scrgbClr r="0" g="0" b="0"/>
            </a:fillRef>
            <a:effectRef idx="0">
              <a:scrgbClr r="0" g="0" b="0"/>
            </a:effectRef>
            <a:fontRef idx="none"/>
          </p:style>
        </p:cxnSp>
      </p:grpSp>
      <p:grpSp>
        <p:nvGrpSpPr>
          <p:cNvPr id="23" name="Group 22">
            <a:extLst>
              <a:ext uri="{FF2B5EF4-FFF2-40B4-BE49-F238E27FC236}">
                <a16:creationId xmlns:a16="http://schemas.microsoft.com/office/drawing/2014/main" id="{17680916-9E6F-2D09-6F79-94CC7DFFA09B}"/>
              </a:ext>
            </a:extLst>
          </p:cNvPr>
          <p:cNvGrpSpPr/>
          <p:nvPr/>
        </p:nvGrpSpPr>
        <p:grpSpPr>
          <a:xfrm>
            <a:off x="6223610" y="1225607"/>
            <a:ext cx="5659618" cy="4469228"/>
            <a:chOff x="6627976" y="1132703"/>
            <a:chExt cx="5239361" cy="4469228"/>
          </a:xfrm>
        </p:grpSpPr>
        <p:grpSp>
          <p:nvGrpSpPr>
            <p:cNvPr id="24" name="Group 23">
              <a:extLst>
                <a:ext uri="{FF2B5EF4-FFF2-40B4-BE49-F238E27FC236}">
                  <a16:creationId xmlns:a16="http://schemas.microsoft.com/office/drawing/2014/main" id="{90CB5A40-3780-E627-8B9E-DEFD067D0AE1}"/>
                </a:ext>
              </a:extLst>
            </p:cNvPr>
            <p:cNvGrpSpPr/>
            <p:nvPr/>
          </p:nvGrpSpPr>
          <p:grpSpPr>
            <a:xfrm>
              <a:off x="6627976" y="1132703"/>
              <a:ext cx="5100012" cy="1107168"/>
              <a:chOff x="6096000" y="1104726"/>
              <a:chExt cx="5100012" cy="1107168"/>
            </a:xfrm>
          </p:grpSpPr>
          <p:sp>
            <p:nvSpPr>
              <p:cNvPr id="34" name="TextBox 33">
                <a:extLst>
                  <a:ext uri="{FF2B5EF4-FFF2-40B4-BE49-F238E27FC236}">
                    <a16:creationId xmlns:a16="http://schemas.microsoft.com/office/drawing/2014/main" id="{2CDF9F70-46F4-F216-599F-D6F8F3C09B37}"/>
                  </a:ext>
                </a:extLst>
              </p:cNvPr>
              <p:cNvSpPr txBox="1"/>
              <p:nvPr/>
            </p:nvSpPr>
            <p:spPr>
              <a:xfrm>
                <a:off x="6096000" y="1104726"/>
                <a:ext cx="3833446" cy="461665"/>
              </a:xfrm>
              <a:prstGeom prst="rect">
                <a:avLst/>
              </a:prstGeom>
              <a:noFill/>
            </p:spPr>
            <p:txBody>
              <a:bodyPr wrap="square" rtlCol="0">
                <a:spAutoFit/>
              </a:bodyPr>
              <a:lstStyle/>
              <a:p>
                <a:r>
                  <a:rPr lang="en-US" sz="2400" b="1" dirty="0">
                    <a:solidFill>
                      <a:srgbClr val="2B2B2B"/>
                    </a:solidFill>
                    <a:latin typeface="Inter" panose="02000503000000020004" pitchFamily="2" charset="0"/>
                    <a:ea typeface="Inter" panose="02000503000000020004" pitchFamily="2" charset="0"/>
                  </a:rPr>
                  <a:t>Business Need</a:t>
                </a:r>
              </a:p>
            </p:txBody>
          </p:sp>
          <p:sp>
            <p:nvSpPr>
              <p:cNvPr id="41" name="TextBox 40">
                <a:extLst>
                  <a:ext uri="{FF2B5EF4-FFF2-40B4-BE49-F238E27FC236}">
                    <a16:creationId xmlns:a16="http://schemas.microsoft.com/office/drawing/2014/main" id="{AC8857F5-105F-2F4B-0BD8-B0FC2F4EF6C3}"/>
                  </a:ext>
                </a:extLst>
              </p:cNvPr>
              <p:cNvSpPr txBox="1"/>
              <p:nvPr/>
            </p:nvSpPr>
            <p:spPr>
              <a:xfrm>
                <a:off x="6096000" y="1565563"/>
                <a:ext cx="5100012" cy="646331"/>
              </a:xfrm>
              <a:prstGeom prst="rect">
                <a:avLst/>
              </a:prstGeom>
              <a:noFill/>
            </p:spPr>
            <p:txBody>
              <a:bodyPr wrap="square" rtlCol="0">
                <a:spAutoFit/>
              </a:bodyPr>
              <a:lstStyle/>
              <a:p>
                <a:r>
                  <a:rPr lang="en-US" dirty="0">
                    <a:solidFill>
                      <a:schemeClr val="tx1">
                        <a:lumMod val="65000"/>
                        <a:lumOff val="35000"/>
                      </a:schemeClr>
                    </a:solidFill>
                    <a:latin typeface="Inter" panose="02000503000000020004" pitchFamily="2" charset="0"/>
                    <a:ea typeface="Inter" panose="02000503000000020004" pitchFamily="2" charset="0"/>
                  </a:rPr>
                  <a:t>Enable real-time activation in Braze using receipt data from the </a:t>
                </a:r>
                <a:r>
                  <a:rPr lang="en-US" dirty="0" err="1">
                    <a:solidFill>
                      <a:schemeClr val="tx1">
                        <a:lumMod val="65000"/>
                        <a:lumOff val="35000"/>
                      </a:schemeClr>
                    </a:solidFill>
                    <a:latin typeface="Inter" panose="02000503000000020004" pitchFamily="2" charset="0"/>
                    <a:ea typeface="Inter" panose="02000503000000020004" pitchFamily="2" charset="0"/>
                  </a:rPr>
                  <a:t>MyPurina</a:t>
                </a:r>
                <a:r>
                  <a:rPr lang="en-US" dirty="0">
                    <a:solidFill>
                      <a:schemeClr val="tx1">
                        <a:lumMod val="65000"/>
                        <a:lumOff val="35000"/>
                      </a:schemeClr>
                    </a:solidFill>
                    <a:latin typeface="Inter" panose="02000503000000020004" pitchFamily="2" charset="0"/>
                    <a:ea typeface="Inter" panose="02000503000000020004" pitchFamily="2" charset="0"/>
                  </a:rPr>
                  <a:t> app</a:t>
                </a:r>
              </a:p>
            </p:txBody>
          </p:sp>
        </p:grpSp>
        <p:grpSp>
          <p:nvGrpSpPr>
            <p:cNvPr id="25" name="Group 24">
              <a:extLst>
                <a:ext uri="{FF2B5EF4-FFF2-40B4-BE49-F238E27FC236}">
                  <a16:creationId xmlns:a16="http://schemas.microsoft.com/office/drawing/2014/main" id="{4460DE45-CE83-506C-730B-C669247E9F07}"/>
                </a:ext>
              </a:extLst>
            </p:cNvPr>
            <p:cNvGrpSpPr/>
            <p:nvPr/>
          </p:nvGrpSpPr>
          <p:grpSpPr>
            <a:xfrm>
              <a:off x="6627976" y="2346363"/>
              <a:ext cx="5100012" cy="1015663"/>
              <a:chOff x="6096000" y="2380681"/>
              <a:chExt cx="5100012" cy="1015663"/>
            </a:xfrm>
          </p:grpSpPr>
          <p:sp>
            <p:nvSpPr>
              <p:cNvPr id="32" name="TextBox 31">
                <a:extLst>
                  <a:ext uri="{FF2B5EF4-FFF2-40B4-BE49-F238E27FC236}">
                    <a16:creationId xmlns:a16="http://schemas.microsoft.com/office/drawing/2014/main" id="{C3AB4776-1FA9-D3DA-B9C1-512637EAA63B}"/>
                  </a:ext>
                </a:extLst>
              </p:cNvPr>
              <p:cNvSpPr txBox="1"/>
              <p:nvPr/>
            </p:nvSpPr>
            <p:spPr>
              <a:xfrm>
                <a:off x="6096000" y="2380681"/>
                <a:ext cx="3833446" cy="461665"/>
              </a:xfrm>
              <a:prstGeom prst="rect">
                <a:avLst/>
              </a:prstGeom>
              <a:noFill/>
            </p:spPr>
            <p:txBody>
              <a:bodyPr wrap="square" rtlCol="0">
                <a:spAutoFit/>
              </a:bodyPr>
              <a:lstStyle/>
              <a:p>
                <a:r>
                  <a:rPr lang="en-US" sz="2400" b="1" dirty="0">
                    <a:solidFill>
                      <a:srgbClr val="2B2B2B"/>
                    </a:solidFill>
                    <a:latin typeface="Inter" panose="02000503000000020004" pitchFamily="2" charset="0"/>
                    <a:ea typeface="Inter" panose="02000503000000020004" pitchFamily="2" charset="0"/>
                  </a:rPr>
                  <a:t>Challenge</a:t>
                </a:r>
              </a:p>
            </p:txBody>
          </p:sp>
          <p:sp>
            <p:nvSpPr>
              <p:cNvPr id="33" name="TextBox 32">
                <a:extLst>
                  <a:ext uri="{FF2B5EF4-FFF2-40B4-BE49-F238E27FC236}">
                    <a16:creationId xmlns:a16="http://schemas.microsoft.com/office/drawing/2014/main" id="{168DDC30-1F9B-F114-0D8C-228AAAF32EF7}"/>
                  </a:ext>
                </a:extLst>
              </p:cNvPr>
              <p:cNvSpPr txBox="1"/>
              <p:nvPr/>
            </p:nvSpPr>
            <p:spPr>
              <a:xfrm>
                <a:off x="6096000" y="2750013"/>
                <a:ext cx="5100012" cy="646331"/>
              </a:xfrm>
              <a:prstGeom prst="rect">
                <a:avLst/>
              </a:prstGeom>
              <a:noFill/>
            </p:spPr>
            <p:txBody>
              <a:bodyPr wrap="square" rtlCol="0">
                <a:spAutoFit/>
              </a:bodyPr>
              <a:lstStyle/>
              <a:p>
                <a:r>
                  <a:rPr lang="en-US" dirty="0">
                    <a:solidFill>
                      <a:schemeClr val="tx1">
                        <a:lumMod val="65000"/>
                        <a:lumOff val="35000"/>
                      </a:schemeClr>
                    </a:solidFill>
                    <a:latin typeface="Inter" panose="02000503000000020004" pitchFamily="2" charset="0"/>
                    <a:ea typeface="Inter" panose="02000503000000020004" pitchFamily="2" charset="0"/>
                  </a:rPr>
                  <a:t>Incoming Snipp receipt data was highly inconsistent and not normalized, limiting usability</a:t>
                </a:r>
              </a:p>
            </p:txBody>
          </p:sp>
        </p:grpSp>
        <p:grpSp>
          <p:nvGrpSpPr>
            <p:cNvPr id="26" name="Group 25">
              <a:extLst>
                <a:ext uri="{FF2B5EF4-FFF2-40B4-BE49-F238E27FC236}">
                  <a16:creationId xmlns:a16="http://schemas.microsoft.com/office/drawing/2014/main" id="{3BFAE460-07AC-C6C3-3F84-7C44A242DB6A}"/>
                </a:ext>
              </a:extLst>
            </p:cNvPr>
            <p:cNvGrpSpPr/>
            <p:nvPr/>
          </p:nvGrpSpPr>
          <p:grpSpPr>
            <a:xfrm>
              <a:off x="6627976" y="3468518"/>
              <a:ext cx="5100012" cy="1015663"/>
              <a:chOff x="6096000" y="3493775"/>
              <a:chExt cx="5100012" cy="1015663"/>
            </a:xfrm>
          </p:grpSpPr>
          <p:sp>
            <p:nvSpPr>
              <p:cNvPr id="30" name="TextBox 29">
                <a:extLst>
                  <a:ext uri="{FF2B5EF4-FFF2-40B4-BE49-F238E27FC236}">
                    <a16:creationId xmlns:a16="http://schemas.microsoft.com/office/drawing/2014/main" id="{8CE679FC-DFDD-4AED-F752-483AB5AA1616}"/>
                  </a:ext>
                </a:extLst>
              </p:cNvPr>
              <p:cNvSpPr txBox="1"/>
              <p:nvPr/>
            </p:nvSpPr>
            <p:spPr>
              <a:xfrm>
                <a:off x="6096000" y="3493775"/>
                <a:ext cx="3833446" cy="461665"/>
              </a:xfrm>
              <a:prstGeom prst="rect">
                <a:avLst/>
              </a:prstGeom>
              <a:noFill/>
            </p:spPr>
            <p:txBody>
              <a:bodyPr wrap="square" rtlCol="0">
                <a:spAutoFit/>
              </a:bodyPr>
              <a:lstStyle/>
              <a:p>
                <a:r>
                  <a:rPr lang="en-US" sz="2400" b="1" dirty="0">
                    <a:solidFill>
                      <a:srgbClr val="2B2B2B"/>
                    </a:solidFill>
                    <a:latin typeface="Inter" panose="02000503000000020004" pitchFamily="2" charset="0"/>
                    <a:ea typeface="Inter" panose="02000503000000020004" pitchFamily="2" charset="0"/>
                  </a:rPr>
                  <a:t>Solution</a:t>
                </a:r>
              </a:p>
            </p:txBody>
          </p:sp>
          <p:sp>
            <p:nvSpPr>
              <p:cNvPr id="31" name="TextBox 30">
                <a:extLst>
                  <a:ext uri="{FF2B5EF4-FFF2-40B4-BE49-F238E27FC236}">
                    <a16:creationId xmlns:a16="http://schemas.microsoft.com/office/drawing/2014/main" id="{57A0D74B-D017-0204-E248-F443EA3F448F}"/>
                  </a:ext>
                </a:extLst>
              </p:cNvPr>
              <p:cNvSpPr txBox="1"/>
              <p:nvPr/>
            </p:nvSpPr>
            <p:spPr>
              <a:xfrm>
                <a:off x="6096000" y="3863107"/>
                <a:ext cx="5100012" cy="646331"/>
              </a:xfrm>
              <a:prstGeom prst="rect">
                <a:avLst/>
              </a:prstGeom>
              <a:noFill/>
            </p:spPr>
            <p:txBody>
              <a:bodyPr wrap="square" rtlCol="0">
                <a:spAutoFit/>
              </a:bodyPr>
              <a:lstStyle/>
              <a:p>
                <a:r>
                  <a:rPr lang="en-US" dirty="0">
                    <a:solidFill>
                      <a:schemeClr val="tx1">
                        <a:lumMod val="65000"/>
                        <a:lumOff val="35000"/>
                      </a:schemeClr>
                    </a:solidFill>
                    <a:latin typeface="Inter" panose="02000503000000020004" pitchFamily="2" charset="0"/>
                    <a:ea typeface="Inter" panose="02000503000000020004" pitchFamily="2" charset="0"/>
                  </a:rPr>
                  <a:t>Implemented automated cleansing and normalization within the data pipeline</a:t>
                </a:r>
              </a:p>
            </p:txBody>
          </p:sp>
        </p:grpSp>
        <p:grpSp>
          <p:nvGrpSpPr>
            <p:cNvPr id="27" name="Group 26">
              <a:extLst>
                <a:ext uri="{FF2B5EF4-FFF2-40B4-BE49-F238E27FC236}">
                  <a16:creationId xmlns:a16="http://schemas.microsoft.com/office/drawing/2014/main" id="{E233289A-2CCF-B2B5-47D8-15DB673F9F99}"/>
                </a:ext>
              </a:extLst>
            </p:cNvPr>
            <p:cNvGrpSpPr/>
            <p:nvPr/>
          </p:nvGrpSpPr>
          <p:grpSpPr>
            <a:xfrm>
              <a:off x="6627976" y="4586268"/>
              <a:ext cx="5239361" cy="1015663"/>
              <a:chOff x="6096000" y="3545935"/>
              <a:chExt cx="5239361" cy="1015663"/>
            </a:xfrm>
          </p:grpSpPr>
          <p:sp>
            <p:nvSpPr>
              <p:cNvPr id="28" name="TextBox 27">
                <a:extLst>
                  <a:ext uri="{FF2B5EF4-FFF2-40B4-BE49-F238E27FC236}">
                    <a16:creationId xmlns:a16="http://schemas.microsoft.com/office/drawing/2014/main" id="{AB09684B-2839-769E-7BE9-57C9C60517C4}"/>
                  </a:ext>
                </a:extLst>
              </p:cNvPr>
              <p:cNvSpPr txBox="1"/>
              <p:nvPr/>
            </p:nvSpPr>
            <p:spPr>
              <a:xfrm>
                <a:off x="6096000" y="3545935"/>
                <a:ext cx="3833446" cy="461665"/>
              </a:xfrm>
              <a:prstGeom prst="rect">
                <a:avLst/>
              </a:prstGeom>
              <a:noFill/>
            </p:spPr>
            <p:txBody>
              <a:bodyPr wrap="square" rtlCol="0">
                <a:spAutoFit/>
              </a:bodyPr>
              <a:lstStyle/>
              <a:p>
                <a:r>
                  <a:rPr lang="en-US" sz="2400" b="1" dirty="0">
                    <a:solidFill>
                      <a:srgbClr val="2B2B2B"/>
                    </a:solidFill>
                    <a:latin typeface="Inter" panose="02000503000000020004" pitchFamily="2" charset="0"/>
                    <a:ea typeface="Inter" panose="02000503000000020004" pitchFamily="2" charset="0"/>
                  </a:rPr>
                  <a:t>Impact</a:t>
                </a:r>
              </a:p>
            </p:txBody>
          </p:sp>
          <p:sp>
            <p:nvSpPr>
              <p:cNvPr id="29" name="TextBox 28">
                <a:extLst>
                  <a:ext uri="{FF2B5EF4-FFF2-40B4-BE49-F238E27FC236}">
                    <a16:creationId xmlns:a16="http://schemas.microsoft.com/office/drawing/2014/main" id="{1218C89C-5047-F676-F233-D2627101B48A}"/>
                  </a:ext>
                </a:extLst>
              </p:cNvPr>
              <p:cNvSpPr txBox="1"/>
              <p:nvPr/>
            </p:nvSpPr>
            <p:spPr>
              <a:xfrm>
                <a:off x="6096000" y="3915267"/>
                <a:ext cx="5239361" cy="646331"/>
              </a:xfrm>
              <a:prstGeom prst="rect">
                <a:avLst/>
              </a:prstGeom>
              <a:noFill/>
            </p:spPr>
            <p:txBody>
              <a:bodyPr wrap="square" rtlCol="0">
                <a:spAutoFit/>
              </a:bodyPr>
              <a:lstStyle/>
              <a:p>
                <a:r>
                  <a:rPr lang="en-US" dirty="0">
                    <a:solidFill>
                      <a:schemeClr val="tx1">
                        <a:lumMod val="65000"/>
                        <a:lumOff val="35000"/>
                      </a:schemeClr>
                    </a:solidFill>
                    <a:latin typeface="Inter" panose="02000503000000020004" pitchFamily="2" charset="0"/>
                    <a:ea typeface="Inter" panose="02000503000000020004" pitchFamily="2" charset="0"/>
                  </a:rPr>
                  <a:t>Delivered clean, activation-ready data to Braze for personalization and to C360 for trusted reporting</a:t>
                </a:r>
              </a:p>
            </p:txBody>
          </p:sp>
        </p:grpSp>
      </p:grpSp>
      <p:grpSp>
        <p:nvGrpSpPr>
          <p:cNvPr id="42" name="Group 41">
            <a:extLst>
              <a:ext uri="{FF2B5EF4-FFF2-40B4-BE49-F238E27FC236}">
                <a16:creationId xmlns:a16="http://schemas.microsoft.com/office/drawing/2014/main" id="{879158E7-4135-58C2-039C-C6A2912C00FD}"/>
              </a:ext>
            </a:extLst>
          </p:cNvPr>
          <p:cNvGrpSpPr>
            <a:grpSpLocks noGrp="1" noUngrp="1" noRot="1" noMove="1" noResize="1"/>
          </p:cNvGrpSpPr>
          <p:nvPr/>
        </p:nvGrpSpPr>
        <p:grpSpPr>
          <a:xfrm>
            <a:off x="3350" y="132895"/>
            <a:ext cx="12318069" cy="694207"/>
            <a:chOff x="3350" y="132895"/>
            <a:chExt cx="12318069" cy="694207"/>
          </a:xfrm>
        </p:grpSpPr>
        <p:sp>
          <p:nvSpPr>
            <p:cNvPr id="43" name="Rectangle 42">
              <a:extLst>
                <a:ext uri="{FF2B5EF4-FFF2-40B4-BE49-F238E27FC236}">
                  <a16:creationId xmlns:a16="http://schemas.microsoft.com/office/drawing/2014/main" id="{2B1A28A2-748C-4A9B-35F5-D18D8A61B71F}"/>
                </a:ext>
              </a:extLst>
            </p:cNvPr>
            <p:cNvSpPr>
              <a:spLocks noGrp="1" noRot="1" noMove="1" noResize="1" noEditPoints="1" noAdjustHandles="1" noChangeArrowheads="1" noChangeShapeType="1"/>
            </p:cNvSpPr>
            <p:nvPr/>
          </p:nvSpPr>
          <p:spPr>
            <a:xfrm>
              <a:off x="3350" y="133140"/>
              <a:ext cx="12188650" cy="693962"/>
            </a:xfrm>
            <a:prstGeom prst="rect">
              <a:avLst/>
            </a:prstGeom>
            <a:solidFill>
              <a:srgbClr val="2B2B2B"/>
            </a:solidFill>
            <a:ln w="12700" cap="flat">
              <a:noFill/>
              <a:miter lim="400000"/>
            </a:ln>
            <a:effectLst/>
            <a:sp3d/>
          </p:spPr>
          <p:txBody>
            <a:bodyPr rot="0" spcFirstLastPara="1" vertOverflow="overflow" horzOverflow="overflow" vert="horz" wrap="square" lIns="50800" tIns="50800" rIns="50800" bIns="50800" numCol="1" spcCol="38100" rtlCol="0" anchor="t">
              <a:noAutofit/>
            </a:bodyPr>
            <a:lstStyle/>
            <a:p>
              <a:pPr marL="0" marR="0" lvl="0" indent="0" defTabSz="825500" eaLnBrk="1" fontAlgn="auto" latinLnBrk="0" hangingPunct="0">
                <a:lnSpc>
                  <a:spcPct val="100000"/>
                </a:lnSpc>
                <a:spcBef>
                  <a:spcPts val="0"/>
                </a:spcBef>
                <a:spcAft>
                  <a:spcPts val="0"/>
                </a:spcAft>
                <a:buClrTx/>
                <a:buSzTx/>
                <a:buFont typeface="Arial" panose="020B0604020202020204" pitchFamily="34" charset="0"/>
                <a:buNone/>
                <a:tabLst/>
                <a:defRPr/>
              </a:pPr>
              <a:endParaRPr kumimoji="0" lang="en-US" sz="1400" u="none" strike="noStrike" kern="0" cap="none" spc="0" normalizeH="0" baseline="0" noProof="0" dirty="0">
                <a:ln>
                  <a:noFill/>
                </a:ln>
                <a:solidFill>
                  <a:srgbClr val="000000"/>
                </a:solidFill>
                <a:effectLst/>
                <a:uLnTx/>
                <a:uFillTx/>
                <a:latin typeface="Inter" panose="02000503000000020004" pitchFamily="2" charset="0"/>
                <a:ea typeface="Helvetica Neue Medium"/>
                <a:cs typeface="Helvetica Neue Medium"/>
                <a:sym typeface="Helvetica Neue Medium"/>
              </a:endParaRPr>
            </a:p>
          </p:txBody>
        </p:sp>
        <p:sp>
          <p:nvSpPr>
            <p:cNvPr id="44" name="Title 3">
              <a:extLst>
                <a:ext uri="{FF2B5EF4-FFF2-40B4-BE49-F238E27FC236}">
                  <a16:creationId xmlns:a16="http://schemas.microsoft.com/office/drawing/2014/main" id="{B9150FA2-C03E-975E-8431-7041A9DC877B}"/>
                </a:ext>
              </a:extLst>
            </p:cNvPr>
            <p:cNvSpPr txBox="1">
              <a:spLocks noGrp="1" noRot="1" noMove="1" noResize="1" noEditPoints="1" noAdjustHandles="1" noChangeArrowheads="1" noChangeShapeType="1"/>
            </p:cNvSpPr>
            <p:nvPr/>
          </p:nvSpPr>
          <p:spPr>
            <a:xfrm>
              <a:off x="967933" y="242690"/>
              <a:ext cx="11353486" cy="573739"/>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l" defTabSz="1219169" eaLnBrk="1" fontAlgn="auto" latinLnBrk="0" hangingPunct="1">
                <a:lnSpc>
                  <a:spcPct val="80000"/>
                </a:lnSpc>
                <a:spcBef>
                  <a:spcPts val="0"/>
                </a:spcBef>
                <a:spcAft>
                  <a:spcPts val="0"/>
                </a:spcAft>
                <a:buClrTx/>
                <a:buSzTx/>
                <a:buFontTx/>
                <a:buNone/>
                <a:tabLst/>
                <a:defRPr/>
              </a:pPr>
              <a:r>
                <a:rPr kumimoji="0" lang="en-US" sz="3600" u="none" strike="noStrike" kern="0" cap="none" spc="0" normalizeH="0" baseline="0" noProof="0" dirty="0">
                  <a:ln>
                    <a:noFill/>
                  </a:ln>
                  <a:solidFill>
                    <a:srgbClr val="FFFFFF"/>
                  </a:solidFill>
                  <a:effectLst/>
                  <a:uLnTx/>
                  <a:uFillTx/>
                  <a:latin typeface="Inter ExtraBold" panose="02000503000000020004" pitchFamily="2" charset="0"/>
                  <a:ea typeface="Inter ExtraBold" panose="02000503000000020004" pitchFamily="2" charset="0"/>
                  <a:sym typeface="Snowflake Sans Book"/>
                </a:rPr>
                <a:t>Receipt Data Implementation</a:t>
              </a:r>
            </a:p>
          </p:txBody>
        </p:sp>
        <p:pic>
          <p:nvPicPr>
            <p:cNvPr id="47" name="Picture 46">
              <a:extLst>
                <a:ext uri="{FF2B5EF4-FFF2-40B4-BE49-F238E27FC236}">
                  <a16:creationId xmlns:a16="http://schemas.microsoft.com/office/drawing/2014/main" id="{B3A0D013-B392-6FF2-CB05-28F2CDDBBFD8}"/>
                </a:ext>
              </a:extLst>
            </p:cNvPr>
            <p:cNvPicPr>
              <a:picLocks noGrp="1" noRot="1" noMove="1" noResize="1" noEditPoints="1" noAdjustHandles="1" noChangeArrowheads="1" noChangeShapeType="1" noCrop="1"/>
            </p:cNvPicPr>
            <p:nvPr/>
          </p:nvPicPr>
          <p:blipFill>
            <a:blip r:embed="rId14">
              <a:extLst>
                <a:ext uri="{28A0092B-C50C-407E-A947-70E740481C1C}">
                  <a14:useLocalDpi xmlns:a14="http://schemas.microsoft.com/office/drawing/2010/main" val="0"/>
                </a:ext>
              </a:extLst>
            </a:blip>
            <a:srcRect l="11012" t="18642" r="26301" b="18669"/>
            <a:stretch>
              <a:fillRect/>
            </a:stretch>
          </p:blipFill>
          <p:spPr>
            <a:xfrm>
              <a:off x="147234" y="132895"/>
              <a:ext cx="693962" cy="693962"/>
            </a:xfrm>
            <a:prstGeom prst="rect">
              <a:avLst/>
            </a:prstGeom>
          </p:spPr>
        </p:pic>
      </p:grpSp>
    </p:spTree>
    <p:extLst>
      <p:ext uri="{BB962C8B-B14F-4D97-AF65-F5344CB8AC3E}">
        <p14:creationId xmlns:p14="http://schemas.microsoft.com/office/powerpoint/2010/main" val="1349097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5B0FF6-D621-829F-E4C4-E0BE9431C55C}"/>
            </a:ext>
          </a:extLst>
        </p:cNvPr>
        <p:cNvGrpSpPr/>
        <p:nvPr/>
      </p:nvGrpSpPr>
      <p:grpSpPr>
        <a:xfrm>
          <a:off x="0" y="0"/>
          <a:ext cx="0" cy="0"/>
          <a:chOff x="0" y="0"/>
          <a:chExt cx="0" cy="0"/>
        </a:xfrm>
      </p:grpSpPr>
      <p:pic>
        <p:nvPicPr>
          <p:cNvPr id="8" name="Picture 7" descr="A group of cell phones with a screenshot&#10;&#10;AI-generated content may be incorrect.">
            <a:extLst>
              <a:ext uri="{FF2B5EF4-FFF2-40B4-BE49-F238E27FC236}">
                <a16:creationId xmlns:a16="http://schemas.microsoft.com/office/drawing/2014/main" id="{D03F3C06-38D5-BDE6-46FF-11C7D4996C1D}"/>
              </a:ext>
            </a:extLst>
          </p:cNvPr>
          <p:cNvPicPr>
            <a:picLocks noChangeAspect="1"/>
          </p:cNvPicPr>
          <p:nvPr/>
        </p:nvPicPr>
        <p:blipFill>
          <a:blip r:embed="rId3"/>
          <a:stretch>
            <a:fillRect/>
          </a:stretch>
        </p:blipFill>
        <p:spPr>
          <a:xfrm>
            <a:off x="0" y="1385008"/>
            <a:ext cx="12192000" cy="5476946"/>
          </a:xfrm>
          <a:prstGeom prst="rect">
            <a:avLst/>
          </a:prstGeom>
        </p:spPr>
      </p:pic>
      <p:grpSp>
        <p:nvGrpSpPr>
          <p:cNvPr id="9" name="Group 8">
            <a:extLst>
              <a:ext uri="{FF2B5EF4-FFF2-40B4-BE49-F238E27FC236}">
                <a16:creationId xmlns:a16="http://schemas.microsoft.com/office/drawing/2014/main" id="{D2651E46-DCEF-E096-99BB-C28E8AE3C330}"/>
              </a:ext>
            </a:extLst>
          </p:cNvPr>
          <p:cNvGrpSpPr>
            <a:grpSpLocks noGrp="1" noUngrp="1" noRot="1" noMove="1" noResize="1"/>
          </p:cNvGrpSpPr>
          <p:nvPr/>
        </p:nvGrpSpPr>
        <p:grpSpPr>
          <a:xfrm>
            <a:off x="10330108" y="6328402"/>
            <a:ext cx="1554730" cy="245935"/>
            <a:chOff x="9105466" y="384375"/>
            <a:chExt cx="2626156" cy="415418"/>
          </a:xfrm>
        </p:grpSpPr>
        <p:pic>
          <p:nvPicPr>
            <p:cNvPr id="10" name="Picture 9" descr="A black and red sign with white letters&#10;&#10;AI-generated content may be incorrect.">
              <a:extLst>
                <a:ext uri="{FF2B5EF4-FFF2-40B4-BE49-F238E27FC236}">
                  <a16:creationId xmlns:a16="http://schemas.microsoft.com/office/drawing/2014/main" id="{51FA5728-287E-AD20-07E1-533DC00846AA}"/>
                </a:ext>
              </a:extLst>
            </p:cNvPr>
            <p:cNvPicPr>
              <a:picLocks noGrp="1" noRot="1" noMove="1" noResize="1" noEditPoints="1" noAdjustHandles="1" noChangeArrowheads="1" noChangeShapeType="1" noCrop="1"/>
            </p:cNvPicPr>
            <p:nvPr/>
          </p:nvPicPr>
          <p:blipFill>
            <a:blip r:embed="rId4"/>
            <a:stretch>
              <a:fillRect/>
            </a:stretch>
          </p:blipFill>
          <p:spPr>
            <a:xfrm>
              <a:off x="9105466" y="469533"/>
              <a:ext cx="1151754" cy="245102"/>
            </a:xfrm>
            <a:prstGeom prst="rect">
              <a:avLst/>
            </a:prstGeom>
          </p:spPr>
        </p:pic>
        <p:pic>
          <p:nvPicPr>
            <p:cNvPr id="11" name="Picture 10">
              <a:extLst>
                <a:ext uri="{FF2B5EF4-FFF2-40B4-BE49-F238E27FC236}">
                  <a16:creationId xmlns:a16="http://schemas.microsoft.com/office/drawing/2014/main" id="{896B7BB9-4C37-9FBA-3F00-E8F5C3890722}"/>
                </a:ext>
              </a:extLst>
            </p:cNvPr>
            <p:cNvPicPr>
              <a:picLocks noGrp="1" noRot="1" noMove="1" noResize="1" noEditPoints="1" noAdjustHandles="1" noChangeArrowheads="1" noChangeShapeType="1" noCrop="1"/>
            </p:cNvPicPr>
            <p:nvPr/>
          </p:nvPicPr>
          <p:blipFill>
            <a:blip r:embed="rId5"/>
            <a:stretch>
              <a:fillRect/>
            </a:stretch>
          </p:blipFill>
          <p:spPr>
            <a:xfrm>
              <a:off x="10590021" y="384551"/>
              <a:ext cx="1141601" cy="415066"/>
            </a:xfrm>
            <a:prstGeom prst="rect">
              <a:avLst/>
            </a:prstGeom>
          </p:spPr>
        </p:pic>
        <p:cxnSp>
          <p:nvCxnSpPr>
            <p:cNvPr id="12" name="Straight Arrow Connector 11">
              <a:extLst>
                <a:ext uri="{FF2B5EF4-FFF2-40B4-BE49-F238E27FC236}">
                  <a16:creationId xmlns:a16="http://schemas.microsoft.com/office/drawing/2014/main" id="{CBE6BCFA-27CD-C2DF-3D70-1DBA8E236AEC}"/>
                </a:ext>
              </a:extLst>
            </p:cNvPr>
            <p:cNvCxnSpPr>
              <a:cxnSpLocks noGrp="1" noRot="1" noMove="1" noResize="1" noEditPoints="1" noAdjustHandles="1" noChangeArrowheads="1" noChangeShapeType="1"/>
            </p:cNvCxnSpPr>
            <p:nvPr/>
          </p:nvCxnSpPr>
          <p:spPr>
            <a:xfrm>
              <a:off x="10423434" y="384375"/>
              <a:ext cx="373" cy="415418"/>
            </a:xfrm>
            <a:prstGeom prst="straightConnector1">
              <a:avLst/>
            </a:prstGeom>
            <a:noFill/>
            <a:ln w="19050" cap="flat">
              <a:solidFill>
                <a:schemeClr val="tx1"/>
              </a:solidFill>
              <a:prstDash val="solid"/>
              <a:miter lim="400000"/>
            </a:ln>
            <a:effectLst/>
            <a:sp3d/>
          </p:spPr>
          <p:style>
            <a:lnRef idx="0">
              <a:scrgbClr r="0" g="0" b="0"/>
            </a:lnRef>
            <a:fillRef idx="0">
              <a:scrgbClr r="0" g="0" b="0"/>
            </a:fillRef>
            <a:effectRef idx="0">
              <a:scrgbClr r="0" g="0" b="0"/>
            </a:effectRef>
            <a:fontRef idx="none"/>
          </p:style>
        </p:cxnSp>
      </p:grpSp>
      <p:grpSp>
        <p:nvGrpSpPr>
          <p:cNvPr id="4" name="Group 3">
            <a:extLst>
              <a:ext uri="{FF2B5EF4-FFF2-40B4-BE49-F238E27FC236}">
                <a16:creationId xmlns:a16="http://schemas.microsoft.com/office/drawing/2014/main" id="{F030F4B9-82F9-072D-699A-1D0D25328C32}"/>
              </a:ext>
            </a:extLst>
          </p:cNvPr>
          <p:cNvGrpSpPr/>
          <p:nvPr/>
        </p:nvGrpSpPr>
        <p:grpSpPr>
          <a:xfrm>
            <a:off x="3350" y="132895"/>
            <a:ext cx="12318069" cy="694207"/>
            <a:chOff x="3350" y="132895"/>
            <a:chExt cx="12318069" cy="694207"/>
          </a:xfrm>
        </p:grpSpPr>
        <p:sp>
          <p:nvSpPr>
            <p:cNvPr id="6" name="Rectangle 5">
              <a:extLst>
                <a:ext uri="{FF2B5EF4-FFF2-40B4-BE49-F238E27FC236}">
                  <a16:creationId xmlns:a16="http://schemas.microsoft.com/office/drawing/2014/main" id="{CA80DD0F-DF71-FE92-36D8-C8148BD68D9C}"/>
                </a:ext>
              </a:extLst>
            </p:cNvPr>
            <p:cNvSpPr>
              <a:spLocks noGrp="1" noRot="1" noMove="1" noResize="1" noEditPoints="1" noAdjustHandles="1" noChangeArrowheads="1" noChangeShapeType="1"/>
            </p:cNvSpPr>
            <p:nvPr/>
          </p:nvSpPr>
          <p:spPr>
            <a:xfrm>
              <a:off x="3350" y="133140"/>
              <a:ext cx="12188650" cy="693962"/>
            </a:xfrm>
            <a:prstGeom prst="rect">
              <a:avLst/>
            </a:prstGeom>
            <a:solidFill>
              <a:srgbClr val="2B2B2B"/>
            </a:solidFill>
            <a:ln w="12700" cap="flat">
              <a:noFill/>
              <a:miter lim="400000"/>
            </a:ln>
            <a:effectLst/>
            <a:sp3d/>
          </p:spPr>
          <p:txBody>
            <a:bodyPr rot="0" spcFirstLastPara="1" vertOverflow="overflow" horzOverflow="overflow" vert="horz" wrap="square" lIns="50800" tIns="50800" rIns="50800" bIns="50800" numCol="1" spcCol="38100" rtlCol="0" anchor="t">
              <a:noAutofit/>
            </a:bodyPr>
            <a:lstStyle/>
            <a:p>
              <a:pPr marL="0" marR="0" lvl="0" indent="0" defTabSz="825500" eaLnBrk="1" fontAlgn="auto" latinLnBrk="0" hangingPunct="0">
                <a:lnSpc>
                  <a:spcPct val="100000"/>
                </a:lnSpc>
                <a:spcBef>
                  <a:spcPts val="0"/>
                </a:spcBef>
                <a:spcAft>
                  <a:spcPts val="0"/>
                </a:spcAft>
                <a:buClrTx/>
                <a:buSzTx/>
                <a:buFont typeface="Arial" panose="020B0604020202020204" pitchFamily="34" charset="0"/>
                <a:buNone/>
                <a:tabLst/>
                <a:defRPr/>
              </a:pPr>
              <a:endParaRPr kumimoji="0" lang="en-US" sz="1400" u="none" strike="noStrike" kern="0" cap="none" spc="0" normalizeH="0" baseline="0" noProof="0" dirty="0">
                <a:ln>
                  <a:noFill/>
                </a:ln>
                <a:solidFill>
                  <a:srgbClr val="000000"/>
                </a:solidFill>
                <a:effectLst/>
                <a:uLnTx/>
                <a:uFillTx/>
                <a:latin typeface="Inter" panose="02000503000000020004" pitchFamily="2" charset="0"/>
                <a:ea typeface="Helvetica Neue Medium"/>
                <a:cs typeface="Helvetica Neue Medium"/>
                <a:sym typeface="Helvetica Neue Medium"/>
              </a:endParaRPr>
            </a:p>
          </p:txBody>
        </p:sp>
        <p:sp>
          <p:nvSpPr>
            <p:cNvPr id="13" name="Title 3">
              <a:extLst>
                <a:ext uri="{FF2B5EF4-FFF2-40B4-BE49-F238E27FC236}">
                  <a16:creationId xmlns:a16="http://schemas.microsoft.com/office/drawing/2014/main" id="{77472416-CD61-24B9-F7BA-80EE1D4A7BDB}"/>
                </a:ext>
              </a:extLst>
            </p:cNvPr>
            <p:cNvSpPr txBox="1"/>
            <p:nvPr/>
          </p:nvSpPr>
          <p:spPr>
            <a:xfrm>
              <a:off x="967933" y="242690"/>
              <a:ext cx="11353486" cy="573739"/>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l" defTabSz="1219169" eaLnBrk="1" fontAlgn="auto" latinLnBrk="0" hangingPunct="1">
                <a:lnSpc>
                  <a:spcPct val="80000"/>
                </a:lnSpc>
                <a:spcBef>
                  <a:spcPts val="0"/>
                </a:spcBef>
                <a:spcAft>
                  <a:spcPts val="0"/>
                </a:spcAft>
                <a:buClrTx/>
                <a:buSzTx/>
                <a:buFontTx/>
                <a:buNone/>
                <a:tabLst/>
                <a:defRPr/>
              </a:pPr>
              <a:r>
                <a:rPr kumimoji="0" lang="en-US" sz="3600" u="none" strike="noStrike" kern="0" cap="none" spc="0" normalizeH="0" baseline="0" noProof="0" dirty="0">
                  <a:ln>
                    <a:noFill/>
                  </a:ln>
                  <a:solidFill>
                    <a:srgbClr val="FFFFFF"/>
                  </a:solidFill>
                  <a:effectLst/>
                  <a:uLnTx/>
                  <a:uFillTx/>
                  <a:latin typeface="Inter ExtraBold" panose="02000503000000020004" pitchFamily="2" charset="0"/>
                  <a:ea typeface="Inter ExtraBold" panose="02000503000000020004" pitchFamily="2" charset="0"/>
                  <a:sym typeface="Snowflake Sans Book"/>
                </a:rPr>
                <a:t>Delivering The Right Offer In The Right Moment</a:t>
              </a:r>
            </a:p>
          </p:txBody>
        </p:sp>
        <p:pic>
          <p:nvPicPr>
            <p:cNvPr id="14" name="Picture 13">
              <a:extLst>
                <a:ext uri="{FF2B5EF4-FFF2-40B4-BE49-F238E27FC236}">
                  <a16:creationId xmlns:a16="http://schemas.microsoft.com/office/drawing/2014/main" id="{4773099A-591F-A048-C0EB-25FFFF29E11A}"/>
                </a:ext>
              </a:extLst>
            </p:cNvPr>
            <p:cNvPicPr/>
            <p:nvPr/>
          </p:nvPicPr>
          <p:blipFill>
            <a:blip r:embed="rId6">
              <a:extLst>
                <a:ext uri="{28A0092B-C50C-407E-A947-70E740481C1C}">
                  <a14:useLocalDpi xmlns:a14="http://schemas.microsoft.com/office/drawing/2010/main" val="0"/>
                </a:ext>
              </a:extLst>
            </a:blip>
            <a:srcRect l="11012" t="18642" r="26301" b="18669"/>
            <a:stretch>
              <a:fillRect/>
            </a:stretch>
          </p:blipFill>
          <p:spPr>
            <a:xfrm>
              <a:off x="147234" y="132895"/>
              <a:ext cx="693962" cy="693962"/>
            </a:xfrm>
            <a:prstGeom prst="rect">
              <a:avLst/>
            </a:prstGeom>
          </p:spPr>
        </p:pic>
      </p:grpSp>
    </p:spTree>
    <p:extLst>
      <p:ext uri="{BB962C8B-B14F-4D97-AF65-F5344CB8AC3E}">
        <p14:creationId xmlns:p14="http://schemas.microsoft.com/office/powerpoint/2010/main" val="1605365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4B1C7-5FE5-946F-B663-CCA74E5D8D65}"/>
            </a:ext>
          </a:extLst>
        </p:cNvPr>
        <p:cNvGrpSpPr/>
        <p:nvPr/>
      </p:nvGrpSpPr>
      <p:grpSpPr>
        <a:xfrm>
          <a:off x="0" y="0"/>
          <a:ext cx="0" cy="0"/>
          <a:chOff x="0" y="0"/>
          <a:chExt cx="0" cy="0"/>
        </a:xfrm>
      </p:grpSpPr>
      <p:cxnSp>
        <p:nvCxnSpPr>
          <p:cNvPr id="1066" name="Straight Connector 1065">
            <a:extLst>
              <a:ext uri="{FF2B5EF4-FFF2-40B4-BE49-F238E27FC236}">
                <a16:creationId xmlns:a16="http://schemas.microsoft.com/office/drawing/2014/main" id="{62DE7400-95C7-9928-9A6B-AB7AC0D15801}"/>
              </a:ext>
            </a:extLst>
          </p:cNvPr>
          <p:cNvCxnSpPr>
            <a:cxnSpLocks/>
          </p:cNvCxnSpPr>
          <p:nvPr/>
        </p:nvCxnSpPr>
        <p:spPr>
          <a:xfrm>
            <a:off x="5037738" y="1767321"/>
            <a:ext cx="28618" cy="4343387"/>
          </a:xfrm>
          <a:prstGeom prst="line">
            <a:avLst/>
          </a:prstGeom>
          <a:ln w="38100">
            <a:solidFill>
              <a:srgbClr val="2B2B2B">
                <a:alpha val="49759"/>
              </a:srgbClr>
            </a:solidFill>
            <a:prstDash val="sysDot"/>
          </a:ln>
        </p:spPr>
        <p:style>
          <a:lnRef idx="2">
            <a:schemeClr val="accent1"/>
          </a:lnRef>
          <a:fillRef idx="0">
            <a:schemeClr val="accent1"/>
          </a:fillRef>
          <a:effectRef idx="1">
            <a:schemeClr val="accent1"/>
          </a:effectRef>
          <a:fontRef idx="minor">
            <a:schemeClr val="tx1"/>
          </a:fontRef>
        </p:style>
      </p:cxnSp>
      <p:cxnSp>
        <p:nvCxnSpPr>
          <p:cNvPr id="1067" name="Straight Connector 1066">
            <a:extLst>
              <a:ext uri="{FF2B5EF4-FFF2-40B4-BE49-F238E27FC236}">
                <a16:creationId xmlns:a16="http://schemas.microsoft.com/office/drawing/2014/main" id="{F17712F3-6B06-CA64-D15F-273E68426222}"/>
              </a:ext>
            </a:extLst>
          </p:cNvPr>
          <p:cNvCxnSpPr>
            <a:cxnSpLocks/>
          </p:cNvCxnSpPr>
          <p:nvPr/>
        </p:nvCxnSpPr>
        <p:spPr>
          <a:xfrm>
            <a:off x="4210423" y="1789092"/>
            <a:ext cx="26895" cy="4081842"/>
          </a:xfrm>
          <a:prstGeom prst="line">
            <a:avLst/>
          </a:prstGeom>
          <a:ln w="38100">
            <a:solidFill>
              <a:srgbClr val="2B2B2B">
                <a:alpha val="49759"/>
              </a:srgbClr>
            </a:solidFill>
            <a:prstDash val="sysDot"/>
          </a:ln>
        </p:spPr>
        <p:style>
          <a:lnRef idx="2">
            <a:schemeClr val="accent1"/>
          </a:lnRef>
          <a:fillRef idx="0">
            <a:schemeClr val="accent1"/>
          </a:fillRef>
          <a:effectRef idx="1">
            <a:schemeClr val="accent1"/>
          </a:effectRef>
          <a:fontRef idx="minor">
            <a:schemeClr val="tx1"/>
          </a:fontRef>
        </p:style>
      </p:cxnSp>
      <p:grpSp>
        <p:nvGrpSpPr>
          <p:cNvPr id="1068" name="Group 1067">
            <a:extLst>
              <a:ext uri="{FF2B5EF4-FFF2-40B4-BE49-F238E27FC236}">
                <a16:creationId xmlns:a16="http://schemas.microsoft.com/office/drawing/2014/main" id="{760F3652-A092-BFF5-E935-C753028C99B1}"/>
              </a:ext>
            </a:extLst>
          </p:cNvPr>
          <p:cNvGrpSpPr>
            <a:grpSpLocks/>
          </p:cNvGrpSpPr>
          <p:nvPr/>
        </p:nvGrpSpPr>
        <p:grpSpPr>
          <a:xfrm>
            <a:off x="725360" y="925979"/>
            <a:ext cx="10741280" cy="3601788"/>
            <a:chOff x="719483" y="2581879"/>
            <a:chExt cx="10741280" cy="3601788"/>
          </a:xfrm>
        </p:grpSpPr>
        <p:grpSp>
          <p:nvGrpSpPr>
            <p:cNvPr id="1069" name="Group 1068">
              <a:extLst>
                <a:ext uri="{FF2B5EF4-FFF2-40B4-BE49-F238E27FC236}">
                  <a16:creationId xmlns:a16="http://schemas.microsoft.com/office/drawing/2014/main" id="{8CE0CF91-8984-A948-D4BD-25B942BF3280}"/>
                </a:ext>
              </a:extLst>
            </p:cNvPr>
            <p:cNvGrpSpPr>
              <a:grpSpLocks/>
            </p:cNvGrpSpPr>
            <p:nvPr/>
          </p:nvGrpSpPr>
          <p:grpSpPr>
            <a:xfrm>
              <a:off x="719483" y="3122929"/>
              <a:ext cx="10741280" cy="3060738"/>
              <a:chOff x="654241" y="3178575"/>
              <a:chExt cx="11361249" cy="3237398"/>
            </a:xfrm>
          </p:grpSpPr>
          <p:sp>
            <p:nvSpPr>
              <p:cNvPr id="1073" name="Arrow: Pentagon 33">
                <a:extLst>
                  <a:ext uri="{FF2B5EF4-FFF2-40B4-BE49-F238E27FC236}">
                    <a16:creationId xmlns:a16="http://schemas.microsoft.com/office/drawing/2014/main" id="{38A96387-9462-599B-0104-DEDE8F043784}"/>
                  </a:ext>
                </a:extLst>
              </p:cNvPr>
              <p:cNvSpPr>
                <a:spLocks/>
              </p:cNvSpPr>
              <p:nvPr/>
            </p:nvSpPr>
            <p:spPr>
              <a:xfrm>
                <a:off x="666672" y="3178575"/>
                <a:ext cx="2708684" cy="342057"/>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1</a:t>
                </a:r>
              </a:p>
            </p:txBody>
          </p:sp>
          <p:sp>
            <p:nvSpPr>
              <p:cNvPr id="1074" name="Arrow: Pentagon 34">
                <a:extLst>
                  <a:ext uri="{FF2B5EF4-FFF2-40B4-BE49-F238E27FC236}">
                    <a16:creationId xmlns:a16="http://schemas.microsoft.com/office/drawing/2014/main" id="{F3C4855A-A441-82C3-9B8A-72463C242BE7}"/>
                  </a:ext>
                </a:extLst>
              </p:cNvPr>
              <p:cNvSpPr>
                <a:spLocks/>
              </p:cNvSpPr>
              <p:nvPr/>
            </p:nvSpPr>
            <p:spPr>
              <a:xfrm>
                <a:off x="3476331" y="3178575"/>
                <a:ext cx="3067217" cy="342057"/>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2</a:t>
                </a:r>
              </a:p>
            </p:txBody>
          </p:sp>
          <p:sp>
            <p:nvSpPr>
              <p:cNvPr id="1075" name="Arrow: Pentagon 6">
                <a:extLst>
                  <a:ext uri="{FF2B5EF4-FFF2-40B4-BE49-F238E27FC236}">
                    <a16:creationId xmlns:a16="http://schemas.microsoft.com/office/drawing/2014/main" id="{7E5AF13F-B6C1-5537-D56D-17DDCF95962C}"/>
                  </a:ext>
                </a:extLst>
              </p:cNvPr>
              <p:cNvSpPr>
                <a:spLocks/>
              </p:cNvSpPr>
              <p:nvPr/>
            </p:nvSpPr>
            <p:spPr>
              <a:xfrm>
                <a:off x="6644522" y="3179004"/>
                <a:ext cx="5351065" cy="340222"/>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3</a:t>
                </a:r>
              </a:p>
            </p:txBody>
          </p:sp>
          <p:sp>
            <p:nvSpPr>
              <p:cNvPr id="1076" name="Arrow: Pentagon 67">
                <a:extLst>
                  <a:ext uri="{FF2B5EF4-FFF2-40B4-BE49-F238E27FC236}">
                    <a16:creationId xmlns:a16="http://schemas.microsoft.com/office/drawing/2014/main" id="{2D33C6F5-2CA7-8935-D37F-B477F9BCAD15}"/>
                  </a:ext>
                </a:extLst>
              </p:cNvPr>
              <p:cNvSpPr>
                <a:spLocks/>
              </p:cNvSpPr>
              <p:nvPr/>
            </p:nvSpPr>
            <p:spPr>
              <a:xfrm>
                <a:off x="2399486" y="6115698"/>
                <a:ext cx="9616004" cy="300275"/>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Observability / Monitoring / Alerting</a:t>
                </a:r>
              </a:p>
            </p:txBody>
          </p:sp>
          <p:grpSp>
            <p:nvGrpSpPr>
              <p:cNvPr id="1077" name="Group 1076">
                <a:extLst>
                  <a:ext uri="{FF2B5EF4-FFF2-40B4-BE49-F238E27FC236}">
                    <a16:creationId xmlns:a16="http://schemas.microsoft.com/office/drawing/2014/main" id="{4FF3D083-8E33-1D39-24C3-C251699073F3}"/>
                  </a:ext>
                </a:extLst>
              </p:cNvPr>
              <p:cNvGrpSpPr>
                <a:grpSpLocks/>
              </p:cNvGrpSpPr>
              <p:nvPr/>
            </p:nvGrpSpPr>
            <p:grpSpPr>
              <a:xfrm>
                <a:off x="654241" y="3660892"/>
                <a:ext cx="10685866" cy="308870"/>
                <a:chOff x="654241" y="3660892"/>
                <a:chExt cx="10685866" cy="308870"/>
              </a:xfrm>
            </p:grpSpPr>
            <p:sp>
              <p:nvSpPr>
                <p:cNvPr id="1097" name="Arrow: Pentagon 67">
                  <a:extLst>
                    <a:ext uri="{FF2B5EF4-FFF2-40B4-BE49-F238E27FC236}">
                      <a16:creationId xmlns:a16="http://schemas.microsoft.com/office/drawing/2014/main" id="{5742E989-FB86-51B5-F350-A9817F949450}"/>
                    </a:ext>
                  </a:extLst>
                </p:cNvPr>
                <p:cNvSpPr>
                  <a:spLocks/>
                </p:cNvSpPr>
                <p:nvPr/>
              </p:nvSpPr>
              <p:spPr>
                <a:xfrm>
                  <a:off x="7129109" y="3672853"/>
                  <a:ext cx="4210998"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Partnership Enablement – attribution and analytics</a:t>
                  </a:r>
                </a:p>
              </p:txBody>
            </p:sp>
            <p:sp>
              <p:nvSpPr>
                <p:cNvPr id="1098" name="Arrow: Pentagon 67">
                  <a:extLst>
                    <a:ext uri="{FF2B5EF4-FFF2-40B4-BE49-F238E27FC236}">
                      <a16:creationId xmlns:a16="http://schemas.microsoft.com/office/drawing/2014/main" id="{801DE0CA-3F94-5EBA-4365-3FE5FBB88693}"/>
                    </a:ext>
                  </a:extLst>
                </p:cNvPr>
                <p:cNvSpPr>
                  <a:spLocks/>
                </p:cNvSpPr>
                <p:nvPr/>
              </p:nvSpPr>
              <p:spPr>
                <a:xfrm>
                  <a:off x="654241" y="3660892"/>
                  <a:ext cx="1303109" cy="296909"/>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Model</a:t>
                  </a:r>
                </a:p>
              </p:txBody>
            </p:sp>
            <p:sp>
              <p:nvSpPr>
                <p:cNvPr id="1099" name="Arrow: Pentagon 67">
                  <a:extLst>
                    <a:ext uri="{FF2B5EF4-FFF2-40B4-BE49-F238E27FC236}">
                      <a16:creationId xmlns:a16="http://schemas.microsoft.com/office/drawing/2014/main" id="{4D3FA31A-676E-6680-78EF-AAF4470FD60D}"/>
                    </a:ext>
                  </a:extLst>
                </p:cNvPr>
                <p:cNvSpPr>
                  <a:spLocks/>
                </p:cNvSpPr>
                <p:nvPr/>
              </p:nvSpPr>
              <p:spPr>
                <a:xfrm>
                  <a:off x="1931645" y="3660892"/>
                  <a:ext cx="3067217"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Governance / Event Governance</a:t>
                  </a:r>
                </a:p>
              </p:txBody>
            </p:sp>
            <p:sp>
              <p:nvSpPr>
                <p:cNvPr id="1100" name="Arrow: Pentagon 67">
                  <a:extLst>
                    <a:ext uri="{FF2B5EF4-FFF2-40B4-BE49-F238E27FC236}">
                      <a16:creationId xmlns:a16="http://schemas.microsoft.com/office/drawing/2014/main" id="{2B63641F-F4F6-DE8D-57FB-EE96291A636F}"/>
                    </a:ext>
                  </a:extLst>
                </p:cNvPr>
                <p:cNvSpPr>
                  <a:spLocks/>
                </p:cNvSpPr>
                <p:nvPr/>
              </p:nvSpPr>
              <p:spPr>
                <a:xfrm>
                  <a:off x="4973157" y="3660892"/>
                  <a:ext cx="2181658"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SFMC Audience Creation</a:t>
                  </a:r>
                </a:p>
              </p:txBody>
            </p:sp>
          </p:grpSp>
          <p:grpSp>
            <p:nvGrpSpPr>
              <p:cNvPr id="1078" name="Group 1077">
                <a:extLst>
                  <a:ext uri="{FF2B5EF4-FFF2-40B4-BE49-F238E27FC236}">
                    <a16:creationId xmlns:a16="http://schemas.microsoft.com/office/drawing/2014/main" id="{E7763FC0-1D61-57A4-6F67-F8E6008F3293}"/>
                  </a:ext>
                </a:extLst>
              </p:cNvPr>
              <p:cNvGrpSpPr>
                <a:grpSpLocks/>
              </p:cNvGrpSpPr>
              <p:nvPr/>
            </p:nvGrpSpPr>
            <p:grpSpPr>
              <a:xfrm>
                <a:off x="834350" y="4090942"/>
                <a:ext cx="11161231" cy="308799"/>
                <a:chOff x="834350" y="4054148"/>
                <a:chExt cx="11161231" cy="308799"/>
              </a:xfrm>
            </p:grpSpPr>
            <p:sp>
              <p:nvSpPr>
                <p:cNvPr id="1092" name="Arrow: Pentagon 67">
                  <a:extLst>
                    <a:ext uri="{FF2B5EF4-FFF2-40B4-BE49-F238E27FC236}">
                      <a16:creationId xmlns:a16="http://schemas.microsoft.com/office/drawing/2014/main" id="{C20DDB4B-1DD2-EFB9-AA77-294DB1286B50}"/>
                    </a:ext>
                  </a:extLst>
                </p:cNvPr>
                <p:cNvSpPr>
                  <a:spLocks/>
                </p:cNvSpPr>
                <p:nvPr/>
              </p:nvSpPr>
              <p:spPr>
                <a:xfrm>
                  <a:off x="834350" y="4062674"/>
                  <a:ext cx="2003338" cy="296909"/>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Initial Core Identity</a:t>
                  </a:r>
                </a:p>
              </p:txBody>
            </p:sp>
            <p:sp>
              <p:nvSpPr>
                <p:cNvPr id="1093" name="Arrow: Pentagon 67">
                  <a:extLst>
                    <a:ext uri="{FF2B5EF4-FFF2-40B4-BE49-F238E27FC236}">
                      <a16:creationId xmlns:a16="http://schemas.microsoft.com/office/drawing/2014/main" id="{9541BD9E-2772-3C2F-1977-7C4970B6866F}"/>
                    </a:ext>
                  </a:extLst>
                </p:cNvPr>
                <p:cNvSpPr>
                  <a:spLocks/>
                </p:cNvSpPr>
                <p:nvPr/>
              </p:nvSpPr>
              <p:spPr>
                <a:xfrm>
                  <a:off x="2814942" y="4054148"/>
                  <a:ext cx="2649989" cy="3002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Reverse ETL &amp; Linked Audiences</a:t>
                  </a:r>
                </a:p>
              </p:txBody>
            </p:sp>
            <p:sp>
              <p:nvSpPr>
                <p:cNvPr id="1094" name="Arrow: Pentagon 67">
                  <a:extLst>
                    <a:ext uri="{FF2B5EF4-FFF2-40B4-BE49-F238E27FC236}">
                      <a16:creationId xmlns:a16="http://schemas.microsoft.com/office/drawing/2014/main" id="{8315595F-C7F9-4B68-86E5-1F775AAD6C8D}"/>
                    </a:ext>
                  </a:extLst>
                </p:cNvPr>
                <p:cNvSpPr>
                  <a:spLocks/>
                </p:cNvSpPr>
                <p:nvPr/>
              </p:nvSpPr>
              <p:spPr>
                <a:xfrm>
                  <a:off x="5442185" y="4062673"/>
                  <a:ext cx="2023040" cy="3002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Activation Governance</a:t>
                  </a:r>
                </a:p>
              </p:txBody>
            </p:sp>
            <p:sp>
              <p:nvSpPr>
                <p:cNvPr id="1095" name="Arrow: Pentagon 67">
                  <a:extLst>
                    <a:ext uri="{FF2B5EF4-FFF2-40B4-BE49-F238E27FC236}">
                      <a16:creationId xmlns:a16="http://schemas.microsoft.com/office/drawing/2014/main" id="{05CA6BBB-04B9-CA65-329B-B90140201F9C}"/>
                    </a:ext>
                  </a:extLst>
                </p:cNvPr>
                <p:cNvSpPr>
                  <a:spLocks/>
                </p:cNvSpPr>
                <p:nvPr/>
              </p:nvSpPr>
              <p:spPr>
                <a:xfrm>
                  <a:off x="7442479" y="4054148"/>
                  <a:ext cx="2377079" cy="305435"/>
                </a:xfrm>
                <a:prstGeom prst="notchedRightArrow">
                  <a:avLst>
                    <a:gd name="adj1" fmla="val 100000"/>
                    <a:gd name="adj2" fmla="val 50000"/>
                  </a:avLst>
                </a:prstGeom>
                <a:solidFill>
                  <a:srgbClr val="FBCCCC"/>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Migrate Offers Engine</a:t>
                  </a:r>
                </a:p>
              </p:txBody>
            </p:sp>
            <p:sp>
              <p:nvSpPr>
                <p:cNvPr id="1096" name="Arrow: Pentagon 67">
                  <a:extLst>
                    <a:ext uri="{FF2B5EF4-FFF2-40B4-BE49-F238E27FC236}">
                      <a16:creationId xmlns:a16="http://schemas.microsoft.com/office/drawing/2014/main" id="{171DBDA9-EB44-AF4A-9DD4-1FF291D65F76}"/>
                    </a:ext>
                  </a:extLst>
                </p:cNvPr>
                <p:cNvSpPr>
                  <a:spLocks/>
                </p:cNvSpPr>
                <p:nvPr/>
              </p:nvSpPr>
              <p:spPr>
                <a:xfrm>
                  <a:off x="9796812" y="4054148"/>
                  <a:ext cx="2198769" cy="300274"/>
                </a:xfrm>
                <a:prstGeom prst="notchedRightArrow">
                  <a:avLst>
                    <a:gd name="adj1" fmla="val 100000"/>
                    <a:gd name="adj2" fmla="val 50000"/>
                  </a:avLst>
                </a:prstGeom>
                <a:solidFill>
                  <a:schemeClr val="bg1">
                    <a:lumMod val="65000"/>
                    <a:alpha val="33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Enable AI/ML capabilities</a:t>
                  </a:r>
                </a:p>
              </p:txBody>
            </p:sp>
          </p:grpSp>
          <p:grpSp>
            <p:nvGrpSpPr>
              <p:cNvPr id="1079" name="Group 1078">
                <a:extLst>
                  <a:ext uri="{FF2B5EF4-FFF2-40B4-BE49-F238E27FC236}">
                    <a16:creationId xmlns:a16="http://schemas.microsoft.com/office/drawing/2014/main" id="{FF55E49F-3901-E123-56B3-AC9807B6ED87}"/>
                  </a:ext>
                </a:extLst>
              </p:cNvPr>
              <p:cNvGrpSpPr>
                <a:grpSpLocks/>
              </p:cNvGrpSpPr>
              <p:nvPr/>
            </p:nvGrpSpPr>
            <p:grpSpPr>
              <a:xfrm>
                <a:off x="1129317" y="4520921"/>
                <a:ext cx="10162517" cy="469826"/>
                <a:chOff x="1129317" y="4449864"/>
                <a:chExt cx="10162517" cy="469826"/>
              </a:xfrm>
            </p:grpSpPr>
            <p:sp>
              <p:nvSpPr>
                <p:cNvPr id="1088" name="Arrow: Pentagon 67">
                  <a:extLst>
                    <a:ext uri="{FF2B5EF4-FFF2-40B4-BE49-F238E27FC236}">
                      <a16:creationId xmlns:a16="http://schemas.microsoft.com/office/drawing/2014/main" id="{D1294E60-F3F1-3F51-7F32-A4A7901972B4}"/>
                    </a:ext>
                  </a:extLst>
                </p:cNvPr>
                <p:cNvSpPr>
                  <a:spLocks/>
                </p:cNvSpPr>
                <p:nvPr/>
              </p:nvSpPr>
              <p:spPr>
                <a:xfrm>
                  <a:off x="1129317" y="4460881"/>
                  <a:ext cx="2383065" cy="458807"/>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Privacy/Consent Management</a:t>
                  </a:r>
                </a:p>
              </p:txBody>
            </p:sp>
            <p:sp>
              <p:nvSpPr>
                <p:cNvPr id="1089" name="Arrow: Pentagon 67">
                  <a:extLst>
                    <a:ext uri="{FF2B5EF4-FFF2-40B4-BE49-F238E27FC236}">
                      <a16:creationId xmlns:a16="http://schemas.microsoft.com/office/drawing/2014/main" id="{9D6C4F22-557E-88CC-6500-5E1D0B407B17}"/>
                    </a:ext>
                  </a:extLst>
                </p:cNvPr>
                <p:cNvSpPr>
                  <a:spLocks/>
                </p:cNvSpPr>
                <p:nvPr/>
              </p:nvSpPr>
              <p:spPr>
                <a:xfrm>
                  <a:off x="3486782" y="4460881"/>
                  <a:ext cx="2383065" cy="458807"/>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a:solidFill>
                        <a:sysClr val="windowText" lastClr="000000"/>
                      </a:solidFill>
                      <a:latin typeface="Inter" panose="02000503000000020004" pitchFamily="2" charset="0"/>
                      <a:ea typeface="Inter" panose="02000503000000020004" pitchFamily="2" charset="0"/>
                      <a:cs typeface="Arial" panose="020B0604020202020204" pitchFamily="34" charset="0"/>
                    </a:rPr>
                    <a:t>Migrate to new user source of truth</a:t>
                  </a:r>
                </a:p>
              </p:txBody>
            </p:sp>
            <p:sp>
              <p:nvSpPr>
                <p:cNvPr id="1090" name="Arrow: Pentagon 67">
                  <a:extLst>
                    <a:ext uri="{FF2B5EF4-FFF2-40B4-BE49-F238E27FC236}">
                      <a16:creationId xmlns:a16="http://schemas.microsoft.com/office/drawing/2014/main" id="{49111876-62DA-12AB-2D94-75138FD1F114}"/>
                    </a:ext>
                  </a:extLst>
                </p:cNvPr>
                <p:cNvSpPr>
                  <a:spLocks/>
                </p:cNvSpPr>
                <p:nvPr/>
              </p:nvSpPr>
              <p:spPr>
                <a:xfrm>
                  <a:off x="5844247" y="4460881"/>
                  <a:ext cx="2383065" cy="4588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Retire Legacy SOT</a:t>
                  </a:r>
                </a:p>
              </p:txBody>
            </p:sp>
            <p:sp>
              <p:nvSpPr>
                <p:cNvPr id="1091" name="Arrow: Pentagon 67">
                  <a:extLst>
                    <a:ext uri="{FF2B5EF4-FFF2-40B4-BE49-F238E27FC236}">
                      <a16:creationId xmlns:a16="http://schemas.microsoft.com/office/drawing/2014/main" id="{D0B485D7-9AEC-15EE-3595-4323BA824B4E}"/>
                    </a:ext>
                  </a:extLst>
                </p:cNvPr>
                <p:cNvSpPr>
                  <a:spLocks/>
                </p:cNvSpPr>
                <p:nvPr/>
              </p:nvSpPr>
              <p:spPr>
                <a:xfrm>
                  <a:off x="8201712" y="4449864"/>
                  <a:ext cx="3090122" cy="457200"/>
                </a:xfrm>
                <a:prstGeom prst="notchedRightArrow">
                  <a:avLst>
                    <a:gd name="adj1" fmla="val 100000"/>
                    <a:gd name="adj2" fmla="val 50000"/>
                  </a:avLst>
                </a:prstGeom>
                <a:solidFill>
                  <a:srgbClr val="FBCCCC"/>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a:solidFill>
                        <a:sysClr val="windowText" lastClr="000000"/>
                      </a:solidFill>
                      <a:latin typeface="Inter" panose="02000503000000020004" pitchFamily="2" charset="0"/>
                      <a:ea typeface="Inter" panose="02000503000000020004" pitchFamily="2" charset="0"/>
                      <a:cs typeface="Arial" panose="020B0604020202020204" pitchFamily="34" charset="0"/>
                    </a:rPr>
                    <a:t>Omni-Channel Automation and Innovation</a:t>
                  </a:r>
                </a:p>
              </p:txBody>
            </p:sp>
          </p:grpSp>
          <p:grpSp>
            <p:nvGrpSpPr>
              <p:cNvPr id="1080" name="Group 1079">
                <a:extLst>
                  <a:ext uri="{FF2B5EF4-FFF2-40B4-BE49-F238E27FC236}">
                    <a16:creationId xmlns:a16="http://schemas.microsoft.com/office/drawing/2014/main" id="{B0583E13-54E0-8A57-3AAA-6907C4B14FCF}"/>
                  </a:ext>
                </a:extLst>
              </p:cNvPr>
              <p:cNvGrpSpPr>
                <a:grpSpLocks/>
              </p:cNvGrpSpPr>
              <p:nvPr/>
            </p:nvGrpSpPr>
            <p:grpSpPr>
              <a:xfrm>
                <a:off x="1688035" y="5683203"/>
                <a:ext cx="10282226" cy="311316"/>
                <a:chOff x="1713352" y="5479218"/>
                <a:chExt cx="10282226" cy="311316"/>
              </a:xfrm>
            </p:grpSpPr>
            <p:sp>
              <p:nvSpPr>
                <p:cNvPr id="1085" name="Arrow: Pentagon 67">
                  <a:extLst>
                    <a:ext uri="{FF2B5EF4-FFF2-40B4-BE49-F238E27FC236}">
                      <a16:creationId xmlns:a16="http://schemas.microsoft.com/office/drawing/2014/main" id="{D30EAF72-40EA-D6EE-829D-8DCAFE43CD93}"/>
                    </a:ext>
                  </a:extLst>
                </p:cNvPr>
                <p:cNvSpPr>
                  <a:spLocks/>
                </p:cNvSpPr>
                <p:nvPr/>
              </p:nvSpPr>
              <p:spPr>
                <a:xfrm>
                  <a:off x="1713352" y="5479218"/>
                  <a:ext cx="2431063" cy="301752"/>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Activation Platform Integration</a:t>
                  </a:r>
                </a:p>
              </p:txBody>
            </p:sp>
            <p:sp>
              <p:nvSpPr>
                <p:cNvPr id="1086" name="Arrow: Pentagon 67">
                  <a:extLst>
                    <a:ext uri="{FF2B5EF4-FFF2-40B4-BE49-F238E27FC236}">
                      <a16:creationId xmlns:a16="http://schemas.microsoft.com/office/drawing/2014/main" id="{FD70B5C0-803F-5AA5-023B-048D0DC91CA0}"/>
                    </a:ext>
                  </a:extLst>
                </p:cNvPr>
                <p:cNvSpPr>
                  <a:spLocks/>
                </p:cNvSpPr>
                <p:nvPr/>
              </p:nvSpPr>
              <p:spPr>
                <a:xfrm>
                  <a:off x="4117486" y="5488782"/>
                  <a:ext cx="3885970" cy="301752"/>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Campaign Automatization</a:t>
                  </a:r>
                </a:p>
              </p:txBody>
            </p:sp>
            <p:sp>
              <p:nvSpPr>
                <p:cNvPr id="1087" name="Arrow: Pentagon 67">
                  <a:extLst>
                    <a:ext uri="{FF2B5EF4-FFF2-40B4-BE49-F238E27FC236}">
                      <a16:creationId xmlns:a16="http://schemas.microsoft.com/office/drawing/2014/main" id="{AC4F5E59-2166-88E8-4D3A-8A358A801C28}"/>
                    </a:ext>
                  </a:extLst>
                </p:cNvPr>
                <p:cNvSpPr>
                  <a:spLocks/>
                </p:cNvSpPr>
                <p:nvPr/>
              </p:nvSpPr>
              <p:spPr>
                <a:xfrm>
                  <a:off x="7976527" y="5488782"/>
                  <a:ext cx="4019051" cy="301752"/>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a:solidFill>
                        <a:sysClr val="windowText" lastClr="000000"/>
                      </a:solidFill>
                      <a:latin typeface="Inter" panose="02000503000000020004" pitchFamily="2" charset="0"/>
                      <a:ea typeface="Inter" panose="02000503000000020004" pitchFamily="2" charset="0"/>
                      <a:cs typeface="Arial" panose="020B0604020202020204" pitchFamily="34" charset="0"/>
                    </a:rPr>
                    <a:t>Standardized &amp; Automated Campaign Reporting</a:t>
                  </a:r>
                </a:p>
              </p:txBody>
            </p:sp>
          </p:grpSp>
          <p:grpSp>
            <p:nvGrpSpPr>
              <p:cNvPr id="1081" name="Group 1080">
                <a:extLst>
                  <a:ext uri="{FF2B5EF4-FFF2-40B4-BE49-F238E27FC236}">
                    <a16:creationId xmlns:a16="http://schemas.microsoft.com/office/drawing/2014/main" id="{B5200636-0113-48DD-C1AA-DB12645B804D}"/>
                  </a:ext>
                </a:extLst>
              </p:cNvPr>
              <p:cNvGrpSpPr>
                <a:grpSpLocks/>
              </p:cNvGrpSpPr>
              <p:nvPr/>
            </p:nvGrpSpPr>
            <p:grpSpPr>
              <a:xfrm>
                <a:off x="1291550" y="5111927"/>
                <a:ext cx="9299345" cy="450096"/>
                <a:chOff x="1291550" y="5026060"/>
                <a:chExt cx="9299345" cy="450096"/>
              </a:xfrm>
            </p:grpSpPr>
            <p:sp>
              <p:nvSpPr>
                <p:cNvPr id="1082" name="Arrow: Pentagon 67">
                  <a:extLst>
                    <a:ext uri="{FF2B5EF4-FFF2-40B4-BE49-F238E27FC236}">
                      <a16:creationId xmlns:a16="http://schemas.microsoft.com/office/drawing/2014/main" id="{656A07EF-4ACB-DCA1-13AA-F855CFD4324A}"/>
                    </a:ext>
                  </a:extLst>
                </p:cNvPr>
                <p:cNvSpPr>
                  <a:spLocks/>
                </p:cNvSpPr>
                <p:nvPr/>
              </p:nvSpPr>
              <p:spPr>
                <a:xfrm>
                  <a:off x="1291550" y="5026060"/>
                  <a:ext cx="2379136" cy="444574"/>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Site Tagging &amp; Events</a:t>
                  </a:r>
                </a:p>
              </p:txBody>
            </p:sp>
            <p:sp>
              <p:nvSpPr>
                <p:cNvPr id="1083" name="Arrow: Pentagon 67">
                  <a:extLst>
                    <a:ext uri="{FF2B5EF4-FFF2-40B4-BE49-F238E27FC236}">
                      <a16:creationId xmlns:a16="http://schemas.microsoft.com/office/drawing/2014/main" id="{3C8E9B70-6147-FEF8-08EE-2B9E7B4DBB26}"/>
                    </a:ext>
                  </a:extLst>
                </p:cNvPr>
                <p:cNvSpPr>
                  <a:spLocks/>
                </p:cNvSpPr>
                <p:nvPr/>
              </p:nvSpPr>
              <p:spPr>
                <a:xfrm>
                  <a:off x="3647272" y="5031582"/>
                  <a:ext cx="4034015" cy="4445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Real-Time Engine Legacy Migration</a:t>
                  </a:r>
                </a:p>
              </p:txBody>
            </p:sp>
            <p:sp>
              <p:nvSpPr>
                <p:cNvPr id="1084" name="Arrow: Pentagon 67">
                  <a:extLst>
                    <a:ext uri="{FF2B5EF4-FFF2-40B4-BE49-F238E27FC236}">
                      <a16:creationId xmlns:a16="http://schemas.microsoft.com/office/drawing/2014/main" id="{6D22D9C9-7C15-95BA-42AA-B78B6FD822D4}"/>
                    </a:ext>
                  </a:extLst>
                </p:cNvPr>
                <p:cNvSpPr>
                  <a:spLocks/>
                </p:cNvSpPr>
                <p:nvPr/>
              </p:nvSpPr>
              <p:spPr>
                <a:xfrm>
                  <a:off x="7657873" y="5031582"/>
                  <a:ext cx="2933022" cy="4445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Warehouse / Reporting Foundation</a:t>
                  </a:r>
                </a:p>
              </p:txBody>
            </p:sp>
          </p:grpSp>
        </p:grpSp>
        <p:sp>
          <p:nvSpPr>
            <p:cNvPr id="1070" name="Arrow: Pentagon 33">
              <a:extLst>
                <a:ext uri="{FF2B5EF4-FFF2-40B4-BE49-F238E27FC236}">
                  <a16:creationId xmlns:a16="http://schemas.microsoft.com/office/drawing/2014/main" id="{27CBA9B8-E2A2-A17E-F621-299A6FAEDF28}"/>
                </a:ext>
              </a:extLst>
            </p:cNvPr>
            <p:cNvSpPr>
              <a:spLocks/>
            </p:cNvSpPr>
            <p:nvPr/>
          </p:nvSpPr>
          <p:spPr>
            <a:xfrm>
              <a:off x="731236" y="2581879"/>
              <a:ext cx="3500542" cy="427766"/>
            </a:xfrm>
            <a:prstGeom prst="rect">
              <a:avLst/>
            </a:prstGeom>
            <a:solidFill>
              <a:srgbClr val="E91C24"/>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chemeClr val="bg1"/>
                  </a:solidFill>
                  <a:latin typeface="Inter" panose="02000503000000020004" pitchFamily="2" charset="0"/>
                  <a:ea typeface="Inter" panose="02000503000000020004" pitchFamily="2" charset="0"/>
                  <a:cs typeface="Arial" panose="020B0604020202020204" pitchFamily="34" charset="0"/>
                </a:rPr>
                <a:t>The Plan</a:t>
              </a:r>
            </a:p>
          </p:txBody>
        </p:sp>
        <p:sp>
          <p:nvSpPr>
            <p:cNvPr id="1071" name="Arrow: Pentagon 33">
              <a:extLst>
                <a:ext uri="{FF2B5EF4-FFF2-40B4-BE49-F238E27FC236}">
                  <a16:creationId xmlns:a16="http://schemas.microsoft.com/office/drawing/2014/main" id="{D0808C17-CDCD-E2FA-269E-196DF2716FB9}"/>
                </a:ext>
              </a:extLst>
            </p:cNvPr>
            <p:cNvSpPr>
              <a:spLocks/>
            </p:cNvSpPr>
            <p:nvPr/>
          </p:nvSpPr>
          <p:spPr>
            <a:xfrm>
              <a:off x="4345729" y="2584606"/>
              <a:ext cx="3500542" cy="427766"/>
            </a:xfrm>
            <a:prstGeom prst="rect">
              <a:avLst/>
            </a:prstGeom>
            <a:solidFill>
              <a:srgbClr val="FBCCCC"/>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rgbClr val="2B2B2B"/>
                  </a:solidFill>
                  <a:latin typeface="Inter" panose="02000503000000020004" pitchFamily="2" charset="0"/>
                  <a:ea typeface="Inter" panose="02000503000000020004" pitchFamily="2" charset="0"/>
                  <a:cs typeface="Arial" panose="020B0604020202020204" pitchFamily="34" charset="0"/>
                </a:rPr>
                <a:t>New Business Needs</a:t>
              </a:r>
            </a:p>
          </p:txBody>
        </p:sp>
        <p:sp>
          <p:nvSpPr>
            <p:cNvPr id="1072" name="Arrow: Pentagon 33">
              <a:extLst>
                <a:ext uri="{FF2B5EF4-FFF2-40B4-BE49-F238E27FC236}">
                  <a16:creationId xmlns:a16="http://schemas.microsoft.com/office/drawing/2014/main" id="{02363B57-B544-A698-FAF0-AA0A818F4DD9}"/>
                </a:ext>
              </a:extLst>
            </p:cNvPr>
            <p:cNvSpPr>
              <a:spLocks/>
            </p:cNvSpPr>
            <p:nvPr/>
          </p:nvSpPr>
          <p:spPr>
            <a:xfrm>
              <a:off x="7960221" y="2584257"/>
              <a:ext cx="3500542" cy="427766"/>
            </a:xfrm>
            <a:prstGeom prst="rect">
              <a:avLst/>
            </a:prstGeom>
            <a:solidFill>
              <a:srgbClr val="F6F1E7"/>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rgbClr val="2B2B2B"/>
                  </a:solidFill>
                  <a:latin typeface="Inter" panose="02000503000000020004" pitchFamily="2" charset="0"/>
                  <a:ea typeface="Inter" panose="02000503000000020004" pitchFamily="2" charset="0"/>
                  <a:cs typeface="Arial" panose="020B0604020202020204" pitchFamily="34" charset="0"/>
                </a:rPr>
                <a:t>Capabilities</a:t>
              </a:r>
            </a:p>
          </p:txBody>
        </p:sp>
      </p:grpSp>
      <p:grpSp>
        <p:nvGrpSpPr>
          <p:cNvPr id="1101" name="Group 1100">
            <a:extLst>
              <a:ext uri="{FF2B5EF4-FFF2-40B4-BE49-F238E27FC236}">
                <a16:creationId xmlns:a16="http://schemas.microsoft.com/office/drawing/2014/main" id="{2427DD4A-2EA6-5F01-E641-6417479B23ED}"/>
              </a:ext>
            </a:extLst>
          </p:cNvPr>
          <p:cNvGrpSpPr/>
          <p:nvPr/>
        </p:nvGrpSpPr>
        <p:grpSpPr>
          <a:xfrm>
            <a:off x="3841515" y="4725522"/>
            <a:ext cx="765047" cy="765042"/>
            <a:chOff x="5570805" y="935580"/>
            <a:chExt cx="765047" cy="765042"/>
          </a:xfrm>
        </p:grpSpPr>
        <p:sp>
          <p:nvSpPr>
            <p:cNvPr id="1102" name="Oval 1101">
              <a:extLst>
                <a:ext uri="{FF2B5EF4-FFF2-40B4-BE49-F238E27FC236}">
                  <a16:creationId xmlns:a16="http://schemas.microsoft.com/office/drawing/2014/main" id="{941B9573-494D-0195-EF48-1E0B29EC6E3D}"/>
                </a:ext>
              </a:extLst>
            </p:cNvPr>
            <p:cNvSpPr/>
            <p:nvPr/>
          </p:nvSpPr>
          <p:spPr>
            <a:xfrm>
              <a:off x="5570805" y="935580"/>
              <a:ext cx="765047" cy="765042"/>
            </a:xfrm>
            <a:prstGeom prst="ellipse">
              <a:avLst/>
            </a:prstGeom>
            <a:solidFill>
              <a:srgbClr val="FBCC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u="none" strike="noStrike" kern="1200" cap="none" spc="0" normalizeH="0" baseline="0" noProof="0">
                <a:ln>
                  <a:noFill/>
                </a:ln>
                <a:solidFill>
                  <a:prstClr val="white"/>
                </a:solidFill>
                <a:effectLst/>
                <a:uLnTx/>
                <a:uFillTx/>
                <a:latin typeface="Inter" panose="02000503000000020004" pitchFamily="2" charset="0"/>
                <a:ea typeface="+mn-ea"/>
                <a:cs typeface="+mn-cs"/>
              </a:endParaRPr>
            </a:p>
          </p:txBody>
        </p:sp>
        <p:pic>
          <p:nvPicPr>
            <p:cNvPr id="1103" name="Picture 4" descr="Secure AI Agent &amp; User Authentication | Auth0">
              <a:extLst>
                <a:ext uri="{FF2B5EF4-FFF2-40B4-BE49-F238E27FC236}">
                  <a16:creationId xmlns:a16="http://schemas.microsoft.com/office/drawing/2014/main" id="{643BAAFC-46BA-5061-2FA7-60B883EA24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8473" y="1179332"/>
              <a:ext cx="609710" cy="277538"/>
            </a:xfrm>
            <a:prstGeom prst="rect">
              <a:avLst/>
            </a:prstGeom>
            <a:noFill/>
            <a:extLst>
              <a:ext uri="{909E8E84-426E-40DD-AFC4-6F175D3DCCD1}">
                <a14:hiddenFill xmlns:a14="http://schemas.microsoft.com/office/drawing/2010/main">
                  <a:solidFill>
                    <a:srgbClr val="FFFFFF"/>
                  </a:solidFill>
                </a14:hiddenFill>
              </a:ext>
            </a:extLst>
          </p:spPr>
        </p:pic>
      </p:grpSp>
      <p:sp>
        <p:nvSpPr>
          <p:cNvPr id="1104" name="Pentagon 45">
            <a:extLst>
              <a:ext uri="{FF2B5EF4-FFF2-40B4-BE49-F238E27FC236}">
                <a16:creationId xmlns:a16="http://schemas.microsoft.com/office/drawing/2014/main" id="{97B15ED2-266D-378A-3D21-758C0B0D806B}"/>
              </a:ext>
            </a:extLst>
          </p:cNvPr>
          <p:cNvSpPr/>
          <p:nvPr/>
        </p:nvSpPr>
        <p:spPr>
          <a:xfrm>
            <a:off x="4210422" y="5635097"/>
            <a:ext cx="4703247" cy="235837"/>
          </a:xfrm>
          <a:prstGeom prst="homePlate">
            <a:avLst>
              <a:gd name="adj" fmla="val 0"/>
            </a:avLst>
          </a:prstGeom>
          <a:solidFill>
            <a:srgbClr val="F6F1E7"/>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050">
                <a:solidFill>
                  <a:srgbClr val="2B2B2B"/>
                </a:solidFill>
                <a:latin typeface="Inter" panose="02000503000000020004" pitchFamily="2" charset="0"/>
                <a:ea typeface="Inter" panose="02000503000000020004" pitchFamily="2" charset="0"/>
              </a:rPr>
              <a:t>Controlled Ingestion Model: Unified Profile with Identity Resolution</a:t>
            </a:r>
          </a:p>
        </p:txBody>
      </p:sp>
      <p:pic>
        <p:nvPicPr>
          <p:cNvPr id="1105" name="Graphic 1104" descr="Unlock with solid fill">
            <a:extLst>
              <a:ext uri="{FF2B5EF4-FFF2-40B4-BE49-F238E27FC236}">
                <a16:creationId xmlns:a16="http://schemas.microsoft.com/office/drawing/2014/main" id="{8826A3B7-CAEE-A5D2-C979-176C752C9E1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42410" y="5672841"/>
            <a:ext cx="142856" cy="146304"/>
          </a:xfrm>
          <a:prstGeom prst="rect">
            <a:avLst/>
          </a:prstGeom>
        </p:spPr>
      </p:pic>
      <p:sp>
        <p:nvSpPr>
          <p:cNvPr id="1106" name="Pentagon 45">
            <a:extLst>
              <a:ext uri="{FF2B5EF4-FFF2-40B4-BE49-F238E27FC236}">
                <a16:creationId xmlns:a16="http://schemas.microsoft.com/office/drawing/2014/main" id="{DB45FEB8-3F16-0E62-7F3A-7D32228720C8}"/>
              </a:ext>
            </a:extLst>
          </p:cNvPr>
          <p:cNvSpPr/>
          <p:nvPr/>
        </p:nvSpPr>
        <p:spPr>
          <a:xfrm>
            <a:off x="5044994" y="5954411"/>
            <a:ext cx="3894992" cy="235837"/>
          </a:xfrm>
          <a:prstGeom prst="homePlate">
            <a:avLst>
              <a:gd name="adj" fmla="val 0"/>
            </a:avLst>
          </a:prstGeom>
          <a:solidFill>
            <a:srgbClr val="F6F1E7"/>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050">
                <a:solidFill>
                  <a:srgbClr val="2B2B2B"/>
                </a:solidFill>
                <a:latin typeface="Inter" panose="02000503000000020004" pitchFamily="2" charset="0"/>
                <a:ea typeface="Inter" panose="02000503000000020004" pitchFamily="2" charset="0"/>
              </a:rPr>
              <a:t>Data Transformations: Standardized Purchase Events</a:t>
            </a:r>
          </a:p>
        </p:txBody>
      </p:sp>
      <p:pic>
        <p:nvPicPr>
          <p:cNvPr id="1107" name="Graphic 1106" descr="Unlock with solid fill">
            <a:extLst>
              <a:ext uri="{FF2B5EF4-FFF2-40B4-BE49-F238E27FC236}">
                <a16:creationId xmlns:a16="http://schemas.microsoft.com/office/drawing/2014/main" id="{425D5E68-0A68-753E-6F3C-48E2C0CD0D5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38736" y="6002483"/>
            <a:ext cx="142856" cy="146304"/>
          </a:xfrm>
          <a:prstGeom prst="rect">
            <a:avLst/>
          </a:prstGeom>
        </p:spPr>
      </p:pic>
      <p:grpSp>
        <p:nvGrpSpPr>
          <p:cNvPr id="1110" name="Group 1109">
            <a:extLst>
              <a:ext uri="{FF2B5EF4-FFF2-40B4-BE49-F238E27FC236}">
                <a16:creationId xmlns:a16="http://schemas.microsoft.com/office/drawing/2014/main" id="{C10D1945-8E42-36E3-F8BF-8A70AD0EC914}"/>
              </a:ext>
            </a:extLst>
          </p:cNvPr>
          <p:cNvGrpSpPr/>
          <p:nvPr/>
        </p:nvGrpSpPr>
        <p:grpSpPr>
          <a:xfrm>
            <a:off x="4685946" y="4744270"/>
            <a:ext cx="765047" cy="765042"/>
            <a:chOff x="6999369" y="981221"/>
            <a:chExt cx="765047" cy="765042"/>
          </a:xfrm>
        </p:grpSpPr>
        <p:sp>
          <p:nvSpPr>
            <p:cNvPr id="1111" name="Oval 1110">
              <a:extLst>
                <a:ext uri="{FF2B5EF4-FFF2-40B4-BE49-F238E27FC236}">
                  <a16:creationId xmlns:a16="http://schemas.microsoft.com/office/drawing/2014/main" id="{53B9F6F7-D078-3385-7DEA-97A0AED2F3DA}"/>
                </a:ext>
              </a:extLst>
            </p:cNvPr>
            <p:cNvSpPr/>
            <p:nvPr/>
          </p:nvSpPr>
          <p:spPr>
            <a:xfrm>
              <a:off x="6999369" y="981221"/>
              <a:ext cx="765047" cy="765042"/>
            </a:xfrm>
            <a:prstGeom prst="ellipse">
              <a:avLst/>
            </a:prstGeom>
            <a:solidFill>
              <a:srgbClr val="FBCC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u="none" strike="noStrike" kern="1200" cap="none" spc="0" normalizeH="0" baseline="0" noProof="0">
                <a:ln>
                  <a:noFill/>
                </a:ln>
                <a:solidFill>
                  <a:prstClr val="white"/>
                </a:solidFill>
                <a:effectLst/>
                <a:uLnTx/>
                <a:uFillTx/>
                <a:latin typeface="Inter" panose="02000503000000020004" pitchFamily="2" charset="0"/>
                <a:ea typeface="+mn-ea"/>
                <a:cs typeface="+mn-cs"/>
              </a:endParaRPr>
            </a:p>
          </p:txBody>
        </p:sp>
        <p:pic>
          <p:nvPicPr>
            <p:cNvPr id="1112" name="Picture 2" descr="Receipt - Free business icons">
              <a:extLst>
                <a:ext uri="{FF2B5EF4-FFF2-40B4-BE49-F238E27FC236}">
                  <a16:creationId xmlns:a16="http://schemas.microsoft.com/office/drawing/2014/main" id="{542B20F6-2F2C-1D34-C12C-FE1B69C173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2159" y="1124461"/>
              <a:ext cx="459466" cy="459466"/>
            </a:xfrm>
            <a:prstGeom prst="rect">
              <a:avLst/>
            </a:prstGeom>
            <a:noFill/>
            <a:extLst>
              <a:ext uri="{909E8E84-426E-40DD-AFC4-6F175D3DCCD1}">
                <a14:hiddenFill xmlns:a14="http://schemas.microsoft.com/office/drawing/2010/main">
                  <a:solidFill>
                    <a:srgbClr val="FFFFFF"/>
                  </a:solidFill>
                </a14:hiddenFill>
              </a:ext>
            </a:extLst>
          </p:spPr>
        </p:pic>
      </p:grpSp>
      <p:sp>
        <p:nvSpPr>
          <p:cNvPr id="1113" name="Oval 1112">
            <a:extLst>
              <a:ext uri="{FF2B5EF4-FFF2-40B4-BE49-F238E27FC236}">
                <a16:creationId xmlns:a16="http://schemas.microsoft.com/office/drawing/2014/main" id="{3EE106D8-5AF9-B736-E8C6-D4CC86657C8C}"/>
              </a:ext>
            </a:extLst>
          </p:cNvPr>
          <p:cNvSpPr/>
          <p:nvPr/>
        </p:nvSpPr>
        <p:spPr>
          <a:xfrm>
            <a:off x="5533439" y="4744270"/>
            <a:ext cx="765047" cy="765042"/>
          </a:xfrm>
          <a:prstGeom prst="ellipse">
            <a:avLst/>
          </a:prstGeom>
          <a:solidFill>
            <a:srgbClr val="FBCC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u="none" strike="noStrike" kern="1200" cap="none" spc="0" normalizeH="0" baseline="0" noProof="0">
              <a:ln>
                <a:noFill/>
              </a:ln>
              <a:solidFill>
                <a:prstClr val="white"/>
              </a:solidFill>
              <a:effectLst/>
              <a:uLnTx/>
              <a:uFillTx/>
              <a:latin typeface="Inter" panose="02000503000000020004" pitchFamily="2" charset="0"/>
              <a:ea typeface="+mn-ea"/>
              <a:cs typeface="+mn-cs"/>
            </a:endParaRPr>
          </a:p>
        </p:txBody>
      </p:sp>
      <p:pic>
        <p:nvPicPr>
          <p:cNvPr id="1114" name="Graphic 1113" descr="Unlock with solid fill">
            <a:extLst>
              <a:ext uri="{FF2B5EF4-FFF2-40B4-BE49-F238E27FC236}">
                <a16:creationId xmlns:a16="http://schemas.microsoft.com/office/drawing/2014/main" id="{2E9D7D15-7669-3412-EFB8-DEE69BD6146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1493874" y="1478604"/>
            <a:ext cx="314659" cy="314659"/>
          </a:xfrm>
          <a:prstGeom prst="rect">
            <a:avLst/>
          </a:prstGeom>
        </p:spPr>
      </p:pic>
      <p:pic>
        <p:nvPicPr>
          <p:cNvPr id="1115" name="Picture 1114">
            <a:extLst>
              <a:ext uri="{FF2B5EF4-FFF2-40B4-BE49-F238E27FC236}">
                <a16:creationId xmlns:a16="http://schemas.microsoft.com/office/drawing/2014/main" id="{D1A6EF66-627C-0927-F66F-AD000633C6FE}"/>
              </a:ext>
            </a:extLst>
          </p:cNvPr>
          <p:cNvPicPr>
            <a:picLocks noChangeAspect="1"/>
          </p:cNvPicPr>
          <p:nvPr/>
        </p:nvPicPr>
        <p:blipFill>
          <a:blip r:embed="rId6"/>
          <a:stretch>
            <a:fillRect/>
          </a:stretch>
        </p:blipFill>
        <p:spPr>
          <a:xfrm>
            <a:off x="5683718" y="4882489"/>
            <a:ext cx="464487" cy="464487"/>
          </a:xfrm>
          <a:prstGeom prst="rect">
            <a:avLst/>
          </a:prstGeom>
        </p:spPr>
      </p:pic>
      <p:grpSp>
        <p:nvGrpSpPr>
          <p:cNvPr id="4" name="Group 3">
            <a:extLst>
              <a:ext uri="{FF2B5EF4-FFF2-40B4-BE49-F238E27FC236}">
                <a16:creationId xmlns:a16="http://schemas.microsoft.com/office/drawing/2014/main" id="{A5B285DD-4C64-1CAA-75C5-3674FC2CB20D}"/>
              </a:ext>
            </a:extLst>
          </p:cNvPr>
          <p:cNvGrpSpPr>
            <a:grpSpLocks noGrp="1" noUngrp="1" noRot="1" noMove="1" noResize="1"/>
          </p:cNvGrpSpPr>
          <p:nvPr/>
        </p:nvGrpSpPr>
        <p:grpSpPr>
          <a:xfrm>
            <a:off x="10330108" y="6328402"/>
            <a:ext cx="1554730" cy="245935"/>
            <a:chOff x="9105466" y="384375"/>
            <a:chExt cx="2626156" cy="415418"/>
          </a:xfrm>
        </p:grpSpPr>
        <p:pic>
          <p:nvPicPr>
            <p:cNvPr id="5" name="Picture 4" descr="A black and red sign with white letters&#10;&#10;AI-generated content may be incorrect.">
              <a:extLst>
                <a:ext uri="{FF2B5EF4-FFF2-40B4-BE49-F238E27FC236}">
                  <a16:creationId xmlns:a16="http://schemas.microsoft.com/office/drawing/2014/main" id="{EAD311EE-EA6B-541D-C4AD-59EBB5FDD149}"/>
                </a:ext>
              </a:extLst>
            </p:cNvPr>
            <p:cNvPicPr>
              <a:picLocks noGrp="1" noRot="1" noMove="1" noResize="1" noEditPoints="1" noAdjustHandles="1" noChangeArrowheads="1" noChangeShapeType="1" noCrop="1"/>
            </p:cNvPicPr>
            <p:nvPr/>
          </p:nvPicPr>
          <p:blipFill>
            <a:blip r:embed="rId7"/>
            <a:stretch>
              <a:fillRect/>
            </a:stretch>
          </p:blipFill>
          <p:spPr>
            <a:xfrm>
              <a:off x="9105466" y="469533"/>
              <a:ext cx="1151754" cy="245102"/>
            </a:xfrm>
            <a:prstGeom prst="rect">
              <a:avLst/>
            </a:prstGeom>
          </p:spPr>
        </p:pic>
        <p:pic>
          <p:nvPicPr>
            <p:cNvPr id="6" name="Picture 5">
              <a:extLst>
                <a:ext uri="{FF2B5EF4-FFF2-40B4-BE49-F238E27FC236}">
                  <a16:creationId xmlns:a16="http://schemas.microsoft.com/office/drawing/2014/main" id="{0E4A8893-9C8A-0B18-38D1-62D241AC1EE8}"/>
                </a:ext>
              </a:extLst>
            </p:cNvPr>
            <p:cNvPicPr>
              <a:picLocks noGrp="1" noRot="1" noMove="1" noResize="1" noEditPoints="1" noAdjustHandles="1" noChangeArrowheads="1" noChangeShapeType="1" noCrop="1"/>
            </p:cNvPicPr>
            <p:nvPr/>
          </p:nvPicPr>
          <p:blipFill>
            <a:blip r:embed="rId8"/>
            <a:stretch>
              <a:fillRect/>
            </a:stretch>
          </p:blipFill>
          <p:spPr>
            <a:xfrm>
              <a:off x="10590021" y="384551"/>
              <a:ext cx="1141601" cy="415066"/>
            </a:xfrm>
            <a:prstGeom prst="rect">
              <a:avLst/>
            </a:prstGeom>
          </p:spPr>
        </p:pic>
        <p:cxnSp>
          <p:nvCxnSpPr>
            <p:cNvPr id="7" name="Straight Arrow Connector 6">
              <a:extLst>
                <a:ext uri="{FF2B5EF4-FFF2-40B4-BE49-F238E27FC236}">
                  <a16:creationId xmlns:a16="http://schemas.microsoft.com/office/drawing/2014/main" id="{4A668260-C2D3-222D-3AFD-2A9A56B9A658}"/>
                </a:ext>
              </a:extLst>
            </p:cNvPr>
            <p:cNvCxnSpPr>
              <a:cxnSpLocks noGrp="1" noRot="1" noMove="1" noResize="1" noEditPoints="1" noAdjustHandles="1" noChangeArrowheads="1" noChangeShapeType="1"/>
            </p:cNvCxnSpPr>
            <p:nvPr/>
          </p:nvCxnSpPr>
          <p:spPr>
            <a:xfrm>
              <a:off x="10423434" y="384375"/>
              <a:ext cx="373" cy="415418"/>
            </a:xfrm>
            <a:prstGeom prst="straightConnector1">
              <a:avLst/>
            </a:prstGeom>
            <a:noFill/>
            <a:ln w="19050" cap="flat">
              <a:solidFill>
                <a:schemeClr val="tx1"/>
              </a:solidFill>
              <a:prstDash val="solid"/>
              <a:miter lim="400000"/>
            </a:ln>
            <a:effectLst/>
            <a:sp3d/>
          </p:spPr>
          <p:style>
            <a:lnRef idx="0">
              <a:scrgbClr r="0" g="0" b="0"/>
            </a:lnRef>
            <a:fillRef idx="0">
              <a:scrgbClr r="0" g="0" b="0"/>
            </a:fillRef>
            <a:effectRef idx="0">
              <a:scrgbClr r="0" g="0" b="0"/>
            </a:effectRef>
            <a:fontRef idx="none"/>
          </p:style>
        </p:cxnSp>
      </p:grpSp>
      <p:grpSp>
        <p:nvGrpSpPr>
          <p:cNvPr id="8" name="Group 7">
            <a:extLst>
              <a:ext uri="{FF2B5EF4-FFF2-40B4-BE49-F238E27FC236}">
                <a16:creationId xmlns:a16="http://schemas.microsoft.com/office/drawing/2014/main" id="{89ECF430-6C12-B955-5333-400E44C84095}"/>
              </a:ext>
            </a:extLst>
          </p:cNvPr>
          <p:cNvGrpSpPr>
            <a:grpSpLocks noGrp="1" noUngrp="1" noRot="1" noMove="1" noResize="1"/>
          </p:cNvGrpSpPr>
          <p:nvPr/>
        </p:nvGrpSpPr>
        <p:grpSpPr>
          <a:xfrm>
            <a:off x="3350" y="132895"/>
            <a:ext cx="12318069" cy="694207"/>
            <a:chOff x="3350" y="132895"/>
            <a:chExt cx="12318069" cy="694207"/>
          </a:xfrm>
        </p:grpSpPr>
        <p:sp>
          <p:nvSpPr>
            <p:cNvPr id="9" name="Rectangle 8">
              <a:extLst>
                <a:ext uri="{FF2B5EF4-FFF2-40B4-BE49-F238E27FC236}">
                  <a16:creationId xmlns:a16="http://schemas.microsoft.com/office/drawing/2014/main" id="{0A76054F-2284-8A90-6856-B54014EC927F}"/>
                </a:ext>
              </a:extLst>
            </p:cNvPr>
            <p:cNvSpPr>
              <a:spLocks noGrp="1" noRot="1" noMove="1" noResize="1" noEditPoints="1" noAdjustHandles="1" noChangeArrowheads="1" noChangeShapeType="1"/>
            </p:cNvSpPr>
            <p:nvPr/>
          </p:nvSpPr>
          <p:spPr>
            <a:xfrm>
              <a:off x="3350" y="133140"/>
              <a:ext cx="12188650" cy="693962"/>
            </a:xfrm>
            <a:prstGeom prst="rect">
              <a:avLst/>
            </a:prstGeom>
            <a:solidFill>
              <a:srgbClr val="2B2B2B"/>
            </a:solidFill>
            <a:ln w="12700" cap="flat">
              <a:noFill/>
              <a:miter lim="400000"/>
            </a:ln>
            <a:effectLst/>
            <a:sp3d/>
          </p:spPr>
          <p:txBody>
            <a:bodyPr rot="0" spcFirstLastPara="1" vertOverflow="overflow" horzOverflow="overflow" vert="horz" wrap="square" lIns="50800" tIns="50800" rIns="50800" bIns="50800" numCol="1" spcCol="38100" rtlCol="0" anchor="t">
              <a:noAutofit/>
            </a:bodyPr>
            <a:lstStyle/>
            <a:p>
              <a:pPr marL="0" marR="0" lvl="0" indent="0" defTabSz="825500" eaLnBrk="1" fontAlgn="auto" latinLnBrk="0" hangingPunct="0">
                <a:lnSpc>
                  <a:spcPct val="100000"/>
                </a:lnSpc>
                <a:spcBef>
                  <a:spcPts val="0"/>
                </a:spcBef>
                <a:spcAft>
                  <a:spcPts val="0"/>
                </a:spcAft>
                <a:buClrTx/>
                <a:buSzTx/>
                <a:buFont typeface="Arial" panose="020B0604020202020204" pitchFamily="34" charset="0"/>
                <a:buNone/>
                <a:tabLst/>
                <a:defRPr/>
              </a:pPr>
              <a:endParaRPr kumimoji="0" lang="en-US" sz="1400" u="none" strike="noStrike" kern="0" cap="none" spc="0" normalizeH="0" baseline="0" noProof="0" dirty="0">
                <a:ln>
                  <a:noFill/>
                </a:ln>
                <a:solidFill>
                  <a:srgbClr val="000000"/>
                </a:solidFill>
                <a:effectLst/>
                <a:uLnTx/>
                <a:uFillTx/>
                <a:latin typeface="Inter" panose="02000503000000020004" pitchFamily="2" charset="0"/>
                <a:ea typeface="Helvetica Neue Medium"/>
                <a:cs typeface="Helvetica Neue Medium"/>
                <a:sym typeface="Helvetica Neue Medium"/>
              </a:endParaRPr>
            </a:p>
          </p:txBody>
        </p:sp>
        <p:sp>
          <p:nvSpPr>
            <p:cNvPr id="10" name="Title 3">
              <a:extLst>
                <a:ext uri="{FF2B5EF4-FFF2-40B4-BE49-F238E27FC236}">
                  <a16:creationId xmlns:a16="http://schemas.microsoft.com/office/drawing/2014/main" id="{1458C95C-BBE5-55D4-3A66-4EDF82883FC7}"/>
                </a:ext>
              </a:extLst>
            </p:cNvPr>
            <p:cNvSpPr txBox="1">
              <a:spLocks noGrp="1" noRot="1" noMove="1" noResize="1" noEditPoints="1" noAdjustHandles="1" noChangeArrowheads="1" noChangeShapeType="1"/>
            </p:cNvSpPr>
            <p:nvPr/>
          </p:nvSpPr>
          <p:spPr>
            <a:xfrm>
              <a:off x="967933" y="242690"/>
              <a:ext cx="11353486" cy="573739"/>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l" defTabSz="1219169" eaLnBrk="1" fontAlgn="auto" latinLnBrk="0" hangingPunct="1">
                <a:lnSpc>
                  <a:spcPct val="80000"/>
                </a:lnSpc>
                <a:spcBef>
                  <a:spcPts val="0"/>
                </a:spcBef>
                <a:spcAft>
                  <a:spcPts val="0"/>
                </a:spcAft>
                <a:buClrTx/>
                <a:buSzTx/>
                <a:buFontTx/>
                <a:buNone/>
                <a:tabLst/>
                <a:defRPr/>
              </a:pPr>
              <a:r>
                <a:rPr kumimoji="0" lang="en-US" sz="3600" u="none" strike="noStrike" kern="0" cap="none" spc="0" normalizeH="0" baseline="0" noProof="0" dirty="0">
                  <a:ln>
                    <a:noFill/>
                  </a:ln>
                  <a:solidFill>
                    <a:srgbClr val="FFFFFF"/>
                  </a:solidFill>
                  <a:effectLst/>
                  <a:uLnTx/>
                  <a:uFillTx/>
                  <a:latin typeface="Inter ExtraBold" panose="02000503000000020004" pitchFamily="2" charset="0"/>
                  <a:ea typeface="Inter ExtraBold" panose="02000503000000020004" pitchFamily="2" charset="0"/>
                  <a:sym typeface="Snowflake Sans Book"/>
                </a:rPr>
                <a:t>The Reality: Promotion</a:t>
              </a:r>
            </a:p>
          </p:txBody>
        </p:sp>
        <p:pic>
          <p:nvPicPr>
            <p:cNvPr id="11" name="Picture 10">
              <a:extLst>
                <a:ext uri="{FF2B5EF4-FFF2-40B4-BE49-F238E27FC236}">
                  <a16:creationId xmlns:a16="http://schemas.microsoft.com/office/drawing/2014/main" id="{2BE6CCD5-0713-896A-6B6D-0C39891DDD58}"/>
                </a:ext>
              </a:extLst>
            </p:cNvPr>
            <p:cNvPicPr>
              <a:picLocks noGrp="1" noRot="1" noMove="1" noResize="1" noEditPoints="1" noAdjustHandles="1" noChangeArrowheads="1" noChangeShapeType="1" noCrop="1"/>
            </p:cNvPicPr>
            <p:nvPr/>
          </p:nvPicPr>
          <p:blipFill>
            <a:blip r:embed="rId9">
              <a:extLst>
                <a:ext uri="{28A0092B-C50C-407E-A947-70E740481C1C}">
                  <a14:useLocalDpi xmlns:a14="http://schemas.microsoft.com/office/drawing/2010/main" val="0"/>
                </a:ext>
              </a:extLst>
            </a:blip>
            <a:srcRect l="11012" t="18642" r="26301" b="18669"/>
            <a:stretch>
              <a:fillRect/>
            </a:stretch>
          </p:blipFill>
          <p:spPr>
            <a:xfrm>
              <a:off x="147234" y="132895"/>
              <a:ext cx="693962" cy="693962"/>
            </a:xfrm>
            <a:prstGeom prst="rect">
              <a:avLst/>
            </a:prstGeom>
          </p:spPr>
        </p:pic>
      </p:grpSp>
    </p:spTree>
    <p:extLst>
      <p:ext uri="{BB962C8B-B14F-4D97-AF65-F5344CB8AC3E}">
        <p14:creationId xmlns:p14="http://schemas.microsoft.com/office/powerpoint/2010/main" val="24538008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F7DB8-5FC6-6593-8F56-C6398C87B31B}"/>
            </a:ext>
          </a:extLst>
        </p:cNvPr>
        <p:cNvGrpSpPr/>
        <p:nvPr/>
      </p:nvGrpSpPr>
      <p:grpSpPr>
        <a:xfrm>
          <a:off x="0" y="0"/>
          <a:ext cx="0" cy="0"/>
          <a:chOff x="0" y="0"/>
          <a:chExt cx="0" cy="0"/>
        </a:xfrm>
      </p:grpSpPr>
      <p:grpSp>
        <p:nvGrpSpPr>
          <p:cNvPr id="20" name="Group 19">
            <a:extLst>
              <a:ext uri="{FF2B5EF4-FFF2-40B4-BE49-F238E27FC236}">
                <a16:creationId xmlns:a16="http://schemas.microsoft.com/office/drawing/2014/main" id="{C5542EC4-7F3D-B88B-6670-E918D4D35DC6}"/>
              </a:ext>
            </a:extLst>
          </p:cNvPr>
          <p:cNvGrpSpPr/>
          <p:nvPr/>
        </p:nvGrpSpPr>
        <p:grpSpPr>
          <a:xfrm>
            <a:off x="540917" y="1686444"/>
            <a:ext cx="5063633" cy="3997921"/>
            <a:chOff x="379675" y="1331988"/>
            <a:chExt cx="5668776" cy="4475703"/>
          </a:xfrm>
        </p:grpSpPr>
        <p:grpSp>
          <p:nvGrpSpPr>
            <p:cNvPr id="28677" name="Group 28676">
              <a:extLst>
                <a:ext uri="{FF2B5EF4-FFF2-40B4-BE49-F238E27FC236}">
                  <a16:creationId xmlns:a16="http://schemas.microsoft.com/office/drawing/2014/main" id="{320EEAFF-A681-F31F-253F-22EC11FA46C8}"/>
                </a:ext>
              </a:extLst>
            </p:cNvPr>
            <p:cNvGrpSpPr/>
            <p:nvPr/>
          </p:nvGrpSpPr>
          <p:grpSpPr>
            <a:xfrm>
              <a:off x="379675" y="1331990"/>
              <a:ext cx="1515729" cy="1521867"/>
              <a:chOff x="-6082044" y="7500187"/>
              <a:chExt cx="1843484" cy="1850950"/>
            </a:xfrm>
          </p:grpSpPr>
          <p:sp>
            <p:nvSpPr>
              <p:cNvPr id="28704" name="Oval 28703">
                <a:extLst>
                  <a:ext uri="{FF2B5EF4-FFF2-40B4-BE49-F238E27FC236}">
                    <a16:creationId xmlns:a16="http://schemas.microsoft.com/office/drawing/2014/main" id="{5231543F-3862-66E9-EE60-F9145CE3D601}"/>
                  </a:ext>
                </a:extLst>
              </p:cNvPr>
              <p:cNvSpPr/>
              <p:nvPr/>
            </p:nvSpPr>
            <p:spPr>
              <a:xfrm>
                <a:off x="-6082044" y="7500187"/>
                <a:ext cx="1843484" cy="1843484"/>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Inter" panose="02000503000000020004" pitchFamily="2" charset="0"/>
                  <a:ea typeface="Inter" panose="02000503000000020004" pitchFamily="2" charset="0"/>
                </a:endParaRPr>
              </a:p>
            </p:txBody>
          </p:sp>
          <p:pic>
            <p:nvPicPr>
              <p:cNvPr id="28705" name="Picture 18" descr="myPurina App - Walmart.com">
                <a:extLst>
                  <a:ext uri="{FF2B5EF4-FFF2-40B4-BE49-F238E27FC236}">
                    <a16:creationId xmlns:a16="http://schemas.microsoft.com/office/drawing/2014/main" id="{1271564C-2D56-5E41-855B-C2EC77B953B4}"/>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3348" b="33259" l="33442" r="64211">
                            <a14:foregroundMark x1="49804" y1="20759" x2="54824" y2="20982"/>
                            <a14:foregroundMark x1="54759" y1="25446" x2="54759" y2="25446"/>
                            <a14:foregroundMark x1="49218" y1="25223" x2="49218" y2="25223"/>
                            <a14:foregroundMark x1="62451" y1="26116" x2="62451" y2="26116"/>
                            <a14:foregroundMark x1="64211" y1="25670" x2="64081" y2="28795"/>
                            <a14:foregroundMark x1="44980" y1="27679" x2="44980" y2="27679"/>
                            <a14:foregroundMark x1="43611" y1="24107" x2="43611" y2="24107"/>
                            <a14:foregroundMark x1="46154" y1="22991" x2="46154" y2="22991"/>
                            <a14:foregroundMark x1="46154" y1="31250" x2="46154" y2="31250"/>
                            <a14:foregroundMark x1="44068" y1="30357" x2="44068" y2="30357"/>
                            <a14:foregroundMark x1="39700" y1="27679" x2="39700" y2="27679"/>
                          </a14:backgroundRemoval>
                        </a14:imgEffect>
                      </a14:imgLayer>
                    </a14:imgProps>
                  </a:ext>
                  <a:ext uri="{28A0092B-C50C-407E-A947-70E740481C1C}">
                    <a14:useLocalDpi xmlns:a14="http://schemas.microsoft.com/office/drawing/2010/main" val="0"/>
                  </a:ext>
                </a:extLst>
              </a:blip>
              <a:srcRect l="34159" t="16997" r="34175" b="62729"/>
              <a:stretch>
                <a:fillRect/>
              </a:stretch>
            </p:blipFill>
            <p:spPr bwMode="auto">
              <a:xfrm>
                <a:off x="-5649852" y="7782309"/>
                <a:ext cx="1013011" cy="189426"/>
              </a:xfrm>
              <a:prstGeom prst="rect">
                <a:avLst/>
              </a:prstGeom>
              <a:noFill/>
              <a:extLst>
                <a:ext uri="{909E8E84-426E-40DD-AFC4-6F175D3DCCD1}">
                  <a14:hiddenFill xmlns:a14="http://schemas.microsoft.com/office/drawing/2010/main">
                    <a:solidFill>
                      <a:srgbClr val="FFFFFF"/>
                    </a:solidFill>
                  </a14:hiddenFill>
                </a:ext>
              </a:extLst>
            </p:spPr>
          </p:pic>
          <p:pic>
            <p:nvPicPr>
              <p:cNvPr id="28706" name="Picture 28705">
                <a:extLst>
                  <a:ext uri="{FF2B5EF4-FFF2-40B4-BE49-F238E27FC236}">
                    <a16:creationId xmlns:a16="http://schemas.microsoft.com/office/drawing/2014/main" id="{C0065250-9982-887D-8FD7-FA39269187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44938" y="8064753"/>
                <a:ext cx="1769273" cy="1286384"/>
              </a:xfrm>
              <a:prstGeom prst="rect">
                <a:avLst/>
              </a:prstGeom>
            </p:spPr>
          </p:pic>
        </p:grpSp>
        <p:grpSp>
          <p:nvGrpSpPr>
            <p:cNvPr id="28707" name="Group 28706">
              <a:extLst>
                <a:ext uri="{FF2B5EF4-FFF2-40B4-BE49-F238E27FC236}">
                  <a16:creationId xmlns:a16="http://schemas.microsoft.com/office/drawing/2014/main" id="{911730FF-7846-4488-C609-36D0AE5E82EF}"/>
                </a:ext>
              </a:extLst>
            </p:cNvPr>
            <p:cNvGrpSpPr/>
            <p:nvPr/>
          </p:nvGrpSpPr>
          <p:grpSpPr>
            <a:xfrm>
              <a:off x="1983030" y="3214070"/>
              <a:ext cx="1072762" cy="1072762"/>
              <a:chOff x="2434857" y="1175055"/>
              <a:chExt cx="1204823" cy="1204823"/>
            </a:xfrm>
          </p:grpSpPr>
          <p:sp>
            <p:nvSpPr>
              <p:cNvPr id="28708" name="Oval 28707">
                <a:extLst>
                  <a:ext uri="{FF2B5EF4-FFF2-40B4-BE49-F238E27FC236}">
                    <a16:creationId xmlns:a16="http://schemas.microsoft.com/office/drawing/2014/main" id="{D6289981-9185-C918-E9B8-BAC9DC4B80A5}"/>
                  </a:ext>
                </a:extLst>
              </p:cNvPr>
              <p:cNvSpPr/>
              <p:nvPr/>
            </p:nvSpPr>
            <p:spPr>
              <a:xfrm>
                <a:off x="2434857" y="1175055"/>
                <a:ext cx="1204823" cy="1204823"/>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a:solidFill>
                    <a:srgbClr val="2B2B2B"/>
                  </a:solidFill>
                  <a:latin typeface="Inter" panose="02000503000000020004" pitchFamily="2" charset="0"/>
                  <a:ea typeface="Inter" panose="02000503000000020004" pitchFamily="2" charset="0"/>
                </a:endParaRPr>
              </a:p>
            </p:txBody>
          </p:sp>
          <p:sp>
            <p:nvSpPr>
              <p:cNvPr id="28709" name="TextBox 28708">
                <a:extLst>
                  <a:ext uri="{FF2B5EF4-FFF2-40B4-BE49-F238E27FC236}">
                    <a16:creationId xmlns:a16="http://schemas.microsoft.com/office/drawing/2014/main" id="{53ACDDB1-017C-B5E7-0036-FAE7CE00FF67}"/>
                  </a:ext>
                </a:extLst>
              </p:cNvPr>
              <p:cNvSpPr txBox="1"/>
              <p:nvPr/>
            </p:nvSpPr>
            <p:spPr>
              <a:xfrm>
                <a:off x="2500299" y="1613868"/>
                <a:ext cx="1108170" cy="622197"/>
              </a:xfrm>
              <a:prstGeom prst="rect">
                <a:avLst/>
              </a:prstGeom>
              <a:noFill/>
            </p:spPr>
            <p:txBody>
              <a:bodyPr wrap="square" rtlCol="0">
                <a:spAutoFit/>
              </a:bodyPr>
              <a:lstStyle/>
              <a:p>
                <a:pPr algn="ctr"/>
                <a:r>
                  <a:rPr lang="en-US" sz="600">
                    <a:latin typeface="Inter" panose="02000503000000020004" pitchFamily="2" charset="0"/>
                    <a:ea typeface="Inter" panose="02000503000000020004" pitchFamily="2" charset="0"/>
                  </a:rPr>
                  <a:t>SST/ESP</a:t>
                </a:r>
              </a:p>
              <a:p>
                <a:pPr algn="ctr"/>
                <a:br>
                  <a:rPr lang="en-US" sz="600">
                    <a:latin typeface="Inter" panose="02000503000000020004" pitchFamily="2" charset="0"/>
                    <a:ea typeface="Inter" panose="02000503000000020004" pitchFamily="2" charset="0"/>
                  </a:rPr>
                </a:br>
                <a:r>
                  <a:rPr lang="en-US" sz="600">
                    <a:latin typeface="Inter" panose="02000503000000020004" pitchFamily="2" charset="0"/>
                    <a:ea typeface="Inter" panose="02000503000000020004" pitchFamily="2" charset="0"/>
                  </a:rPr>
                  <a:t>Login</a:t>
                </a:r>
              </a:p>
              <a:p>
                <a:pPr algn="ctr"/>
                <a:br>
                  <a:rPr lang="en-US" sz="600">
                    <a:latin typeface="Inter" panose="02000503000000020004" pitchFamily="2" charset="0"/>
                    <a:ea typeface="Inter" panose="02000503000000020004" pitchFamily="2" charset="0"/>
                  </a:rPr>
                </a:br>
                <a:r>
                  <a:rPr lang="en-US" sz="600">
                    <a:latin typeface="Inter" panose="02000503000000020004" pitchFamily="2" charset="0"/>
                    <a:ea typeface="Inter" panose="02000503000000020004" pitchFamily="2" charset="0"/>
                  </a:rPr>
                  <a:t>User Registration</a:t>
                </a:r>
              </a:p>
            </p:txBody>
          </p:sp>
          <p:pic>
            <p:nvPicPr>
              <p:cNvPr id="28710" name="Graphic 28709" descr="Database with solid fill">
                <a:extLst>
                  <a:ext uri="{FF2B5EF4-FFF2-40B4-BE49-F238E27FC236}">
                    <a16:creationId xmlns:a16="http://schemas.microsoft.com/office/drawing/2014/main" id="{97369464-91DD-61B1-5BEC-DBFD476BAA6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900001" y="1267959"/>
                <a:ext cx="308767" cy="308767"/>
              </a:xfrm>
              <a:prstGeom prst="rect">
                <a:avLst/>
              </a:prstGeom>
            </p:spPr>
          </p:pic>
        </p:grpSp>
        <p:sp>
          <p:nvSpPr>
            <p:cNvPr id="28722" name="Oval 28721">
              <a:extLst>
                <a:ext uri="{FF2B5EF4-FFF2-40B4-BE49-F238E27FC236}">
                  <a16:creationId xmlns:a16="http://schemas.microsoft.com/office/drawing/2014/main" id="{CCDB2D61-2831-D3C1-F0BD-32177D2C75E1}"/>
                </a:ext>
              </a:extLst>
            </p:cNvPr>
            <p:cNvSpPr/>
            <p:nvPr/>
          </p:nvSpPr>
          <p:spPr>
            <a:xfrm>
              <a:off x="3625825" y="4730585"/>
              <a:ext cx="1077106" cy="1077106"/>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Inter" panose="02000503000000020004" pitchFamily="2" charset="0"/>
                <a:ea typeface="Inter" panose="02000503000000020004" pitchFamily="2" charset="0"/>
              </a:endParaRPr>
            </a:p>
          </p:txBody>
        </p:sp>
        <p:cxnSp>
          <p:nvCxnSpPr>
            <p:cNvPr id="28723" name="Straight Arrow Connector 28722">
              <a:extLst>
                <a:ext uri="{FF2B5EF4-FFF2-40B4-BE49-F238E27FC236}">
                  <a16:creationId xmlns:a16="http://schemas.microsoft.com/office/drawing/2014/main" id="{54E2A701-F6F7-2378-8181-A796D1235327}"/>
                </a:ext>
              </a:extLst>
            </p:cNvPr>
            <p:cNvCxnSpPr>
              <a:cxnSpLocks/>
              <a:stCxn id="28735" idx="5"/>
            </p:cNvCxnSpPr>
            <p:nvPr/>
          </p:nvCxnSpPr>
          <p:spPr>
            <a:xfrm>
              <a:off x="4638495" y="4226292"/>
              <a:ext cx="421545" cy="335318"/>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cxnSp>
          <p:nvCxnSpPr>
            <p:cNvPr id="28724" name="Straight Arrow Connector 28723">
              <a:extLst>
                <a:ext uri="{FF2B5EF4-FFF2-40B4-BE49-F238E27FC236}">
                  <a16:creationId xmlns:a16="http://schemas.microsoft.com/office/drawing/2014/main" id="{1529964A-0C80-ECFA-B172-A7E46CB31305}"/>
                </a:ext>
              </a:extLst>
            </p:cNvPr>
            <p:cNvCxnSpPr>
              <a:cxnSpLocks/>
              <a:stCxn id="28735" idx="4"/>
              <a:endCxn id="28722" idx="0"/>
            </p:cNvCxnSpPr>
            <p:nvPr/>
          </p:nvCxnSpPr>
          <p:spPr>
            <a:xfrm>
              <a:off x="4162654" y="4423392"/>
              <a:ext cx="1724" cy="307193"/>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cxnSp>
          <p:nvCxnSpPr>
            <p:cNvPr id="28725" name="Straight Arrow Connector 28724">
              <a:extLst>
                <a:ext uri="{FF2B5EF4-FFF2-40B4-BE49-F238E27FC236}">
                  <a16:creationId xmlns:a16="http://schemas.microsoft.com/office/drawing/2014/main" id="{9A67858E-704E-8CE8-522E-AFD75D7A4348}"/>
                </a:ext>
              </a:extLst>
            </p:cNvPr>
            <p:cNvCxnSpPr>
              <a:cxnSpLocks/>
              <a:stCxn id="28708" idx="6"/>
              <a:endCxn id="28735" idx="2"/>
            </p:cNvCxnSpPr>
            <p:nvPr/>
          </p:nvCxnSpPr>
          <p:spPr>
            <a:xfrm>
              <a:off x="3055792" y="3750451"/>
              <a:ext cx="433921" cy="0"/>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grpSp>
          <p:nvGrpSpPr>
            <p:cNvPr id="28728" name="Group 28727">
              <a:extLst>
                <a:ext uri="{FF2B5EF4-FFF2-40B4-BE49-F238E27FC236}">
                  <a16:creationId xmlns:a16="http://schemas.microsoft.com/office/drawing/2014/main" id="{3026CD91-D52E-6730-3A52-2265CDE78BD8}"/>
                </a:ext>
              </a:extLst>
            </p:cNvPr>
            <p:cNvGrpSpPr/>
            <p:nvPr/>
          </p:nvGrpSpPr>
          <p:grpSpPr>
            <a:xfrm>
              <a:off x="4971345" y="4324633"/>
              <a:ext cx="1077106" cy="1077106"/>
              <a:chOff x="-823941" y="9097723"/>
              <a:chExt cx="1204823" cy="1204823"/>
            </a:xfrm>
          </p:grpSpPr>
          <p:sp>
            <p:nvSpPr>
              <p:cNvPr id="25607" name="Oval 25606">
                <a:extLst>
                  <a:ext uri="{FF2B5EF4-FFF2-40B4-BE49-F238E27FC236}">
                    <a16:creationId xmlns:a16="http://schemas.microsoft.com/office/drawing/2014/main" id="{1A50E391-43DD-28BE-DDDE-9EB5A41BF455}"/>
                  </a:ext>
                </a:extLst>
              </p:cNvPr>
              <p:cNvSpPr/>
              <p:nvPr/>
            </p:nvSpPr>
            <p:spPr>
              <a:xfrm>
                <a:off x="-823941" y="9097723"/>
                <a:ext cx="1204823" cy="1204823"/>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Inter" panose="02000503000000020004" pitchFamily="2" charset="0"/>
                  <a:ea typeface="Inter" panose="02000503000000020004" pitchFamily="2" charset="0"/>
                </a:endParaRPr>
              </a:p>
            </p:txBody>
          </p:sp>
          <p:grpSp>
            <p:nvGrpSpPr>
              <p:cNvPr id="25608" name="Group 25607">
                <a:extLst>
                  <a:ext uri="{FF2B5EF4-FFF2-40B4-BE49-F238E27FC236}">
                    <a16:creationId xmlns:a16="http://schemas.microsoft.com/office/drawing/2014/main" id="{3EDD957A-923B-2E09-47BE-86268F46B33B}"/>
                  </a:ext>
                </a:extLst>
              </p:cNvPr>
              <p:cNvGrpSpPr/>
              <p:nvPr/>
            </p:nvGrpSpPr>
            <p:grpSpPr>
              <a:xfrm>
                <a:off x="-751162" y="9206845"/>
                <a:ext cx="1108170" cy="848035"/>
                <a:chOff x="-745111" y="9212947"/>
                <a:chExt cx="1108170" cy="848035"/>
              </a:xfrm>
            </p:grpSpPr>
            <p:sp>
              <p:nvSpPr>
                <p:cNvPr id="25609" name="TextBox 25608">
                  <a:extLst>
                    <a:ext uri="{FF2B5EF4-FFF2-40B4-BE49-F238E27FC236}">
                      <a16:creationId xmlns:a16="http://schemas.microsoft.com/office/drawing/2014/main" id="{CB1DCE1C-33A8-4D70-CE41-37AF3ACD55D1}"/>
                    </a:ext>
                  </a:extLst>
                </p:cNvPr>
                <p:cNvSpPr txBox="1"/>
                <p:nvPr/>
              </p:nvSpPr>
              <p:spPr>
                <a:xfrm>
                  <a:off x="-745111" y="9753205"/>
                  <a:ext cx="1108170" cy="307777"/>
                </a:xfrm>
                <a:prstGeom prst="rect">
                  <a:avLst/>
                </a:prstGeom>
                <a:noFill/>
              </p:spPr>
              <p:txBody>
                <a:bodyPr wrap="square" rtlCol="0">
                  <a:spAutoFit/>
                </a:bodyPr>
                <a:lstStyle/>
                <a:p>
                  <a:pPr algn="ctr"/>
                  <a:r>
                    <a:rPr lang="en-US" sz="600">
                      <a:latin typeface="Inter" panose="02000503000000020004" pitchFamily="2" charset="0"/>
                      <a:ea typeface="Inter" panose="02000503000000020004" pitchFamily="2" charset="0"/>
                    </a:rPr>
                    <a:t>Triggered Communications</a:t>
                  </a:r>
                </a:p>
              </p:txBody>
            </p:sp>
            <p:pic>
              <p:nvPicPr>
                <p:cNvPr id="25610" name="Picture 25609">
                  <a:extLst>
                    <a:ext uri="{FF2B5EF4-FFF2-40B4-BE49-F238E27FC236}">
                      <a16:creationId xmlns:a16="http://schemas.microsoft.com/office/drawing/2014/main" id="{F2289613-DC6A-BDB4-4118-3942AE58973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9932" y="9212947"/>
                  <a:ext cx="1077813" cy="646688"/>
                </a:xfrm>
                <a:prstGeom prst="rect">
                  <a:avLst/>
                </a:prstGeom>
              </p:spPr>
            </p:pic>
          </p:grpSp>
        </p:grpSp>
        <p:grpSp>
          <p:nvGrpSpPr>
            <p:cNvPr id="28730" name="Group 28729">
              <a:extLst>
                <a:ext uri="{FF2B5EF4-FFF2-40B4-BE49-F238E27FC236}">
                  <a16:creationId xmlns:a16="http://schemas.microsoft.com/office/drawing/2014/main" id="{05198C15-F945-0BAE-A280-D49A45C0516A}"/>
                </a:ext>
              </a:extLst>
            </p:cNvPr>
            <p:cNvGrpSpPr/>
            <p:nvPr/>
          </p:nvGrpSpPr>
          <p:grpSpPr>
            <a:xfrm>
              <a:off x="3489713" y="3077510"/>
              <a:ext cx="1345882" cy="1345882"/>
              <a:chOff x="-2673411" y="8947400"/>
              <a:chExt cx="1505469" cy="1505469"/>
            </a:xfrm>
          </p:grpSpPr>
          <p:sp>
            <p:nvSpPr>
              <p:cNvPr id="28735" name="Oval 28734">
                <a:extLst>
                  <a:ext uri="{FF2B5EF4-FFF2-40B4-BE49-F238E27FC236}">
                    <a16:creationId xmlns:a16="http://schemas.microsoft.com/office/drawing/2014/main" id="{A45537F6-91A2-3C66-286B-FD902F5953DE}"/>
                  </a:ext>
                </a:extLst>
              </p:cNvPr>
              <p:cNvSpPr/>
              <p:nvPr/>
            </p:nvSpPr>
            <p:spPr>
              <a:xfrm>
                <a:off x="-2673411" y="8947400"/>
                <a:ext cx="1505469" cy="1505469"/>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Inter" panose="02000503000000020004" pitchFamily="2" charset="0"/>
                  <a:ea typeface="Inter" panose="02000503000000020004" pitchFamily="2" charset="0"/>
                </a:endParaRPr>
              </a:p>
            </p:txBody>
          </p:sp>
          <p:sp>
            <p:nvSpPr>
              <p:cNvPr id="25600" name="TextBox 25599">
                <a:extLst>
                  <a:ext uri="{FF2B5EF4-FFF2-40B4-BE49-F238E27FC236}">
                    <a16:creationId xmlns:a16="http://schemas.microsoft.com/office/drawing/2014/main" id="{33C0E59F-03A3-326A-0C5C-C9DE069CB614}"/>
                  </a:ext>
                </a:extLst>
              </p:cNvPr>
              <p:cNvSpPr txBox="1"/>
              <p:nvPr/>
            </p:nvSpPr>
            <p:spPr>
              <a:xfrm>
                <a:off x="-2473797" y="9430340"/>
                <a:ext cx="1108170" cy="722969"/>
              </a:xfrm>
              <a:prstGeom prst="rect">
                <a:avLst/>
              </a:prstGeom>
              <a:noFill/>
            </p:spPr>
            <p:txBody>
              <a:bodyPr wrap="square" rtlCol="0">
                <a:spAutoFit/>
              </a:bodyPr>
              <a:lstStyle/>
              <a:p>
                <a:pPr algn="ctr"/>
                <a:r>
                  <a:rPr lang="en-US" sz="600">
                    <a:latin typeface="Inter" panose="02000503000000020004" pitchFamily="2" charset="0"/>
                    <a:ea typeface="Inter" panose="02000503000000020004" pitchFamily="2" charset="0"/>
                  </a:rPr>
                  <a:t>Retailer Normalization</a:t>
                </a:r>
              </a:p>
              <a:p>
                <a:pPr algn="ctr"/>
                <a:endParaRPr lang="en-US" sz="600">
                  <a:latin typeface="Inter" panose="02000503000000020004" pitchFamily="2" charset="0"/>
                  <a:ea typeface="Inter" panose="02000503000000020004" pitchFamily="2" charset="0"/>
                </a:endParaRPr>
              </a:p>
              <a:p>
                <a:pPr algn="ctr"/>
                <a:r>
                  <a:rPr lang="en-US" sz="600">
                    <a:latin typeface="Inter" panose="02000503000000020004" pitchFamily="2" charset="0"/>
                    <a:ea typeface="Inter" panose="02000503000000020004" pitchFamily="2" charset="0"/>
                  </a:rPr>
                  <a:t>Data Cleanup</a:t>
                </a:r>
              </a:p>
              <a:p>
                <a:pPr algn="ctr"/>
                <a:endParaRPr lang="en-US" sz="600">
                  <a:latin typeface="Inter" panose="02000503000000020004" pitchFamily="2" charset="0"/>
                  <a:ea typeface="Inter" panose="02000503000000020004" pitchFamily="2" charset="0"/>
                </a:endParaRPr>
              </a:p>
              <a:p>
                <a:pPr algn="ctr"/>
                <a:r>
                  <a:rPr lang="en-US" sz="600">
                    <a:latin typeface="Inter" panose="02000503000000020004" pitchFamily="2" charset="0"/>
                    <a:ea typeface="Inter" panose="02000503000000020004" pitchFamily="2" charset="0"/>
                  </a:rPr>
                  <a:t>Curated event data per destination</a:t>
                </a:r>
              </a:p>
            </p:txBody>
          </p:sp>
          <p:pic>
            <p:nvPicPr>
              <p:cNvPr id="25601" name="Picture 4">
                <a:extLst>
                  <a:ext uri="{FF2B5EF4-FFF2-40B4-BE49-F238E27FC236}">
                    <a16:creationId xmlns:a16="http://schemas.microsoft.com/office/drawing/2014/main" id="{6AFF6F52-126D-DA2C-5730-7D16D0D8DDC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p:blipFill>
            <p:spPr bwMode="auto">
              <a:xfrm>
                <a:off x="-2334095" y="9155701"/>
                <a:ext cx="855281" cy="218184"/>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8731" name="Straight Arrow Connector 28730">
              <a:extLst>
                <a:ext uri="{FF2B5EF4-FFF2-40B4-BE49-F238E27FC236}">
                  <a16:creationId xmlns:a16="http://schemas.microsoft.com/office/drawing/2014/main" id="{3B2093A8-A3EF-CD18-9780-E2B8B9EC2633}"/>
                </a:ext>
              </a:extLst>
            </p:cNvPr>
            <p:cNvCxnSpPr>
              <a:cxnSpLocks/>
              <a:stCxn id="28722" idx="2"/>
              <a:endCxn id="28715" idx="6"/>
            </p:cNvCxnSpPr>
            <p:nvPr/>
          </p:nvCxnSpPr>
          <p:spPr>
            <a:xfrm flipH="1">
              <a:off x="3355687" y="5269138"/>
              <a:ext cx="270138" cy="0"/>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grpSp>
          <p:nvGrpSpPr>
            <p:cNvPr id="28732" name="Group 28731">
              <a:extLst>
                <a:ext uri="{FF2B5EF4-FFF2-40B4-BE49-F238E27FC236}">
                  <a16:creationId xmlns:a16="http://schemas.microsoft.com/office/drawing/2014/main" id="{A07F0B3C-E007-3F97-BC65-E98DD6775DAD}"/>
                </a:ext>
              </a:extLst>
            </p:cNvPr>
            <p:cNvGrpSpPr/>
            <p:nvPr/>
          </p:nvGrpSpPr>
          <p:grpSpPr>
            <a:xfrm>
              <a:off x="3669028" y="4952151"/>
              <a:ext cx="990699" cy="585983"/>
              <a:chOff x="-2480328" y="11040189"/>
              <a:chExt cx="1108170" cy="655466"/>
            </a:xfrm>
          </p:grpSpPr>
          <p:pic>
            <p:nvPicPr>
              <p:cNvPr id="28733" name="Picture 28732">
                <a:extLst>
                  <a:ext uri="{FF2B5EF4-FFF2-40B4-BE49-F238E27FC236}">
                    <a16:creationId xmlns:a16="http://schemas.microsoft.com/office/drawing/2014/main" id="{09DEB780-04FC-3670-17C2-C4E840908ED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88051" y="11040189"/>
                <a:ext cx="770650" cy="404591"/>
              </a:xfrm>
              <a:prstGeom prst="rect">
                <a:avLst/>
              </a:prstGeom>
            </p:spPr>
          </p:pic>
          <p:sp>
            <p:nvSpPr>
              <p:cNvPr id="28734" name="TextBox 28733">
                <a:extLst>
                  <a:ext uri="{FF2B5EF4-FFF2-40B4-BE49-F238E27FC236}">
                    <a16:creationId xmlns:a16="http://schemas.microsoft.com/office/drawing/2014/main" id="{517E2BFE-D556-7416-18AB-664CFA210C09}"/>
                  </a:ext>
                </a:extLst>
              </p:cNvPr>
              <p:cNvSpPr txBox="1"/>
              <p:nvPr/>
            </p:nvSpPr>
            <p:spPr>
              <a:xfrm>
                <a:off x="-2480328" y="11504585"/>
                <a:ext cx="1108170" cy="191070"/>
              </a:xfrm>
              <a:prstGeom prst="rect">
                <a:avLst/>
              </a:prstGeom>
              <a:noFill/>
            </p:spPr>
            <p:txBody>
              <a:bodyPr wrap="square" rtlCol="0">
                <a:spAutoFit/>
              </a:bodyPr>
              <a:lstStyle/>
              <a:p>
                <a:pPr lvl="0" algn="ctr">
                  <a:lnSpc>
                    <a:spcPct val="80000"/>
                  </a:lnSpc>
                  <a:defRPr/>
                </a:pPr>
                <a:r>
                  <a:rPr lang="en-US" sz="600">
                    <a:latin typeface="Inter" panose="02000503000000020004" pitchFamily="2" charset="0"/>
                  </a:rPr>
                  <a:t>CDW/C360</a:t>
                </a:r>
                <a:endParaRPr lang="en-US" sz="600">
                  <a:solidFill>
                    <a:srgbClr val="000000"/>
                  </a:solidFill>
                  <a:latin typeface="Inter" panose="02000503000000020004" pitchFamily="2" charset="0"/>
                </a:endParaRPr>
              </a:p>
            </p:txBody>
          </p:sp>
        </p:grpSp>
        <p:grpSp>
          <p:nvGrpSpPr>
            <p:cNvPr id="28714" name="Group 28713">
              <a:extLst>
                <a:ext uri="{FF2B5EF4-FFF2-40B4-BE49-F238E27FC236}">
                  <a16:creationId xmlns:a16="http://schemas.microsoft.com/office/drawing/2014/main" id="{D0359311-C608-22CF-CD7C-FE81CA07553D}"/>
                </a:ext>
              </a:extLst>
            </p:cNvPr>
            <p:cNvGrpSpPr/>
            <p:nvPr/>
          </p:nvGrpSpPr>
          <p:grpSpPr>
            <a:xfrm>
              <a:off x="2278581" y="4730585"/>
              <a:ext cx="1077106" cy="1077106"/>
              <a:chOff x="-4024182" y="10803709"/>
              <a:chExt cx="1204823" cy="1204823"/>
            </a:xfrm>
          </p:grpSpPr>
          <p:sp>
            <p:nvSpPr>
              <p:cNvPr id="28715" name="Oval 28714">
                <a:extLst>
                  <a:ext uri="{FF2B5EF4-FFF2-40B4-BE49-F238E27FC236}">
                    <a16:creationId xmlns:a16="http://schemas.microsoft.com/office/drawing/2014/main" id="{C331D311-A9F8-FB3D-DD45-B9A1ADCD7860}"/>
                  </a:ext>
                </a:extLst>
              </p:cNvPr>
              <p:cNvSpPr/>
              <p:nvPr/>
            </p:nvSpPr>
            <p:spPr>
              <a:xfrm>
                <a:off x="-4024182" y="10803709"/>
                <a:ext cx="1204823" cy="1204823"/>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a:solidFill>
                    <a:srgbClr val="2B2B2B"/>
                  </a:solidFill>
                  <a:latin typeface="Inter" panose="02000503000000020004" pitchFamily="2" charset="0"/>
                  <a:ea typeface="Inter" panose="02000503000000020004" pitchFamily="2" charset="0"/>
                </a:endParaRPr>
              </a:p>
            </p:txBody>
          </p:sp>
          <p:grpSp>
            <p:nvGrpSpPr>
              <p:cNvPr id="28716" name="Group 28715">
                <a:extLst>
                  <a:ext uri="{FF2B5EF4-FFF2-40B4-BE49-F238E27FC236}">
                    <a16:creationId xmlns:a16="http://schemas.microsoft.com/office/drawing/2014/main" id="{31271F05-DA0E-F791-EAC3-4C8ED0866E40}"/>
                  </a:ext>
                </a:extLst>
              </p:cNvPr>
              <p:cNvGrpSpPr/>
              <p:nvPr/>
            </p:nvGrpSpPr>
            <p:grpSpPr>
              <a:xfrm>
                <a:off x="-3986392" y="10937353"/>
                <a:ext cx="1108170" cy="936415"/>
                <a:chOff x="-3991969" y="10923368"/>
                <a:chExt cx="1108170" cy="936415"/>
              </a:xfrm>
            </p:grpSpPr>
            <p:pic>
              <p:nvPicPr>
                <p:cNvPr id="28717" name="Graphic 28716" descr="Signal with solid fill">
                  <a:extLst>
                    <a:ext uri="{FF2B5EF4-FFF2-40B4-BE49-F238E27FC236}">
                      <a16:creationId xmlns:a16="http://schemas.microsoft.com/office/drawing/2014/main" id="{2838A0A5-FF9A-04D5-5066-9D029D48C167}"/>
                    </a:ext>
                  </a:extLst>
                </p:cNvPr>
                <p:cNvPicPr>
                  <a:picLocks noChangeAspect="1"/>
                </p:cNvPicPr>
                <p:nvPr/>
              </p:nvPicPr>
              <p:blipFill>
                <a:blip>
                  <a:extLst>
                    <a:ext uri="{96DAC541-7B7A-43D3-8B79-37D633B846F1}">
                      <asvg:svgBlip xmlns:asvg="http://schemas.microsoft.com/office/drawing/2016/SVG/main" r:embed="rId10"/>
                    </a:ext>
                  </a:extLst>
                </a:blip>
                <a:srcRect/>
                <a:stretch/>
              </p:blipFill>
              <p:spPr>
                <a:xfrm>
                  <a:off x="-3678795" y="10923368"/>
                  <a:ext cx="457200" cy="457200"/>
                </a:xfrm>
                <a:prstGeom prst="rect">
                  <a:avLst/>
                </a:prstGeom>
              </p:spPr>
            </p:pic>
            <p:sp>
              <p:nvSpPr>
                <p:cNvPr id="28718" name="TextBox 28717">
                  <a:extLst>
                    <a:ext uri="{FF2B5EF4-FFF2-40B4-BE49-F238E27FC236}">
                      <a16:creationId xmlns:a16="http://schemas.microsoft.com/office/drawing/2014/main" id="{CF4D7BD7-F333-E956-BEB2-9B54A98A66BE}"/>
                    </a:ext>
                  </a:extLst>
                </p:cNvPr>
                <p:cNvSpPr txBox="1"/>
                <p:nvPr/>
              </p:nvSpPr>
              <p:spPr>
                <a:xfrm>
                  <a:off x="-3991969" y="11395018"/>
                  <a:ext cx="1108170" cy="464765"/>
                </a:xfrm>
                <a:prstGeom prst="rect">
                  <a:avLst/>
                </a:prstGeom>
                <a:noFill/>
              </p:spPr>
              <p:txBody>
                <a:bodyPr wrap="square" rtlCol="0">
                  <a:spAutoFit/>
                </a:bodyPr>
                <a:lstStyle/>
                <a:p>
                  <a:pPr algn="ctr"/>
                  <a:r>
                    <a:rPr lang="en-US" sz="700">
                      <a:latin typeface="Inter" panose="02000503000000020004" pitchFamily="2" charset="0"/>
                      <a:ea typeface="Inter" panose="02000503000000020004" pitchFamily="2" charset="0"/>
                    </a:rPr>
                    <a:t>Reporting</a:t>
                  </a:r>
                  <a:br>
                    <a:rPr lang="en-US" sz="700">
                      <a:latin typeface="Inter" panose="02000503000000020004" pitchFamily="2" charset="0"/>
                      <a:ea typeface="Inter" panose="02000503000000020004" pitchFamily="2" charset="0"/>
                    </a:rPr>
                  </a:br>
                  <a:endParaRPr lang="en-US" sz="700">
                    <a:latin typeface="Inter" panose="02000503000000020004" pitchFamily="2" charset="0"/>
                    <a:ea typeface="Inter" panose="02000503000000020004" pitchFamily="2" charset="0"/>
                  </a:endParaRPr>
                </a:p>
                <a:p>
                  <a:pPr algn="ctr"/>
                  <a:r>
                    <a:rPr lang="en-US" sz="700">
                      <a:latin typeface="Inter" panose="02000503000000020004" pitchFamily="2" charset="0"/>
                      <a:ea typeface="Inter" panose="02000503000000020004" pitchFamily="2" charset="0"/>
                    </a:rPr>
                    <a:t>Power BI</a:t>
                  </a:r>
                </a:p>
              </p:txBody>
            </p:sp>
          </p:grpSp>
        </p:grpSp>
        <p:sp>
          <p:nvSpPr>
            <p:cNvPr id="25646" name="Oval 25645">
              <a:extLst>
                <a:ext uri="{FF2B5EF4-FFF2-40B4-BE49-F238E27FC236}">
                  <a16:creationId xmlns:a16="http://schemas.microsoft.com/office/drawing/2014/main" id="{88AAD3E3-256C-D1D1-7FC7-AD2D33C86C96}"/>
                </a:ext>
              </a:extLst>
            </p:cNvPr>
            <p:cNvSpPr/>
            <p:nvPr/>
          </p:nvSpPr>
          <p:spPr>
            <a:xfrm>
              <a:off x="4347517" y="1331988"/>
              <a:ext cx="1515729" cy="1515728"/>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Inter" panose="02000503000000020004" pitchFamily="2" charset="0"/>
                <a:ea typeface="Inter" panose="02000503000000020004" pitchFamily="2" charset="0"/>
              </a:endParaRPr>
            </a:p>
          </p:txBody>
        </p:sp>
        <p:cxnSp>
          <p:nvCxnSpPr>
            <p:cNvPr id="25649" name="Straight Arrow Connector 25648">
              <a:extLst>
                <a:ext uri="{FF2B5EF4-FFF2-40B4-BE49-F238E27FC236}">
                  <a16:creationId xmlns:a16="http://schemas.microsoft.com/office/drawing/2014/main" id="{E7342F49-6203-213C-3FDA-2A44D501D3CC}"/>
                </a:ext>
              </a:extLst>
            </p:cNvPr>
            <p:cNvCxnSpPr>
              <a:cxnSpLocks/>
              <a:endCxn id="28735" idx="1"/>
            </p:cNvCxnSpPr>
            <p:nvPr/>
          </p:nvCxnSpPr>
          <p:spPr>
            <a:xfrm>
              <a:off x="3121461" y="2853857"/>
              <a:ext cx="565352" cy="420753"/>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cxnSp>
          <p:nvCxnSpPr>
            <p:cNvPr id="25653" name="Straight Arrow Connector 25652">
              <a:extLst>
                <a:ext uri="{FF2B5EF4-FFF2-40B4-BE49-F238E27FC236}">
                  <a16:creationId xmlns:a16="http://schemas.microsoft.com/office/drawing/2014/main" id="{B041E8FE-66FD-1FE4-A5E5-006F5961C25C}"/>
                </a:ext>
              </a:extLst>
            </p:cNvPr>
            <p:cNvCxnSpPr>
              <a:cxnSpLocks/>
              <a:endCxn id="28735" idx="7"/>
            </p:cNvCxnSpPr>
            <p:nvPr/>
          </p:nvCxnSpPr>
          <p:spPr>
            <a:xfrm flipH="1">
              <a:off x="4638495" y="2853857"/>
              <a:ext cx="466887" cy="420753"/>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cxnSp>
          <p:nvCxnSpPr>
            <p:cNvPr id="25656" name="Straight Arrow Connector 25655">
              <a:extLst>
                <a:ext uri="{FF2B5EF4-FFF2-40B4-BE49-F238E27FC236}">
                  <a16:creationId xmlns:a16="http://schemas.microsoft.com/office/drawing/2014/main" id="{896BDBF0-182E-7E1C-8224-9ABE0EF2DC7C}"/>
                </a:ext>
              </a:extLst>
            </p:cNvPr>
            <p:cNvCxnSpPr>
              <a:cxnSpLocks/>
              <a:stCxn id="28706" idx="2"/>
              <a:endCxn id="25660" idx="0"/>
            </p:cNvCxnSpPr>
            <p:nvPr/>
          </p:nvCxnSpPr>
          <p:spPr>
            <a:xfrm flipH="1">
              <a:off x="1137539" y="2853857"/>
              <a:ext cx="1" cy="1399526"/>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cxnSp>
          <p:nvCxnSpPr>
            <p:cNvPr id="28736" name="Straight Arrow Connector 28735">
              <a:extLst>
                <a:ext uri="{FF2B5EF4-FFF2-40B4-BE49-F238E27FC236}">
                  <a16:creationId xmlns:a16="http://schemas.microsoft.com/office/drawing/2014/main" id="{D0E648BF-B861-F728-DF8C-ED416CA036C8}"/>
                </a:ext>
              </a:extLst>
            </p:cNvPr>
            <p:cNvCxnSpPr>
              <a:cxnSpLocks/>
              <a:stCxn id="25660" idx="6"/>
              <a:endCxn id="28735" idx="3"/>
            </p:cNvCxnSpPr>
            <p:nvPr/>
          </p:nvCxnSpPr>
          <p:spPr>
            <a:xfrm flipV="1">
              <a:off x="1673920" y="4226292"/>
              <a:ext cx="2012893" cy="563472"/>
            </a:xfrm>
            <a:prstGeom prst="straightConnector1">
              <a:avLst/>
            </a:prstGeom>
            <a:ln>
              <a:solidFill>
                <a:srgbClr val="2B2B2B"/>
              </a:solidFill>
              <a:tailEnd type="stealth"/>
            </a:ln>
          </p:spPr>
          <p:style>
            <a:lnRef idx="2">
              <a:schemeClr val="accent1"/>
            </a:lnRef>
            <a:fillRef idx="0">
              <a:schemeClr val="accent1"/>
            </a:fillRef>
            <a:effectRef idx="1">
              <a:schemeClr val="accent1"/>
            </a:effectRef>
            <a:fontRef idx="minor">
              <a:schemeClr val="tx1"/>
            </a:fontRef>
          </p:style>
        </p:cxnSp>
        <p:grpSp>
          <p:nvGrpSpPr>
            <p:cNvPr id="28742" name="Group 28741">
              <a:extLst>
                <a:ext uri="{FF2B5EF4-FFF2-40B4-BE49-F238E27FC236}">
                  <a16:creationId xmlns:a16="http://schemas.microsoft.com/office/drawing/2014/main" id="{C7A1C975-C98C-6936-B1ED-6582155D2DEC}"/>
                </a:ext>
              </a:extLst>
            </p:cNvPr>
            <p:cNvGrpSpPr/>
            <p:nvPr/>
          </p:nvGrpSpPr>
          <p:grpSpPr>
            <a:xfrm>
              <a:off x="601158" y="4253383"/>
              <a:ext cx="1072762" cy="1072762"/>
              <a:chOff x="599880" y="4047862"/>
              <a:chExt cx="1072762" cy="1072762"/>
            </a:xfrm>
          </p:grpSpPr>
          <p:sp>
            <p:nvSpPr>
              <p:cNvPr id="25660" name="Oval 25659">
                <a:extLst>
                  <a:ext uri="{FF2B5EF4-FFF2-40B4-BE49-F238E27FC236}">
                    <a16:creationId xmlns:a16="http://schemas.microsoft.com/office/drawing/2014/main" id="{FF2D5ADA-5152-C89A-55B2-D44335EA9DC9}"/>
                  </a:ext>
                </a:extLst>
              </p:cNvPr>
              <p:cNvSpPr/>
              <p:nvPr/>
            </p:nvSpPr>
            <p:spPr>
              <a:xfrm>
                <a:off x="599880" y="4047862"/>
                <a:ext cx="1072762" cy="1072762"/>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00">
                  <a:solidFill>
                    <a:srgbClr val="2B2B2B"/>
                  </a:solidFill>
                  <a:latin typeface="Inter" panose="02000503000000020004" pitchFamily="2" charset="0"/>
                  <a:ea typeface="Inter" panose="02000503000000020004" pitchFamily="2" charset="0"/>
                </a:endParaRPr>
              </a:p>
            </p:txBody>
          </p:sp>
          <p:grpSp>
            <p:nvGrpSpPr>
              <p:cNvPr id="28741" name="Group 28740">
                <a:extLst>
                  <a:ext uri="{FF2B5EF4-FFF2-40B4-BE49-F238E27FC236}">
                    <a16:creationId xmlns:a16="http://schemas.microsoft.com/office/drawing/2014/main" id="{296F16ED-C195-B6F7-C341-17C7BCF1851D}"/>
                  </a:ext>
                </a:extLst>
              </p:cNvPr>
              <p:cNvGrpSpPr/>
              <p:nvPr/>
            </p:nvGrpSpPr>
            <p:grpSpPr>
              <a:xfrm>
                <a:off x="662180" y="4332927"/>
                <a:ext cx="986703" cy="450225"/>
                <a:chOff x="652367" y="4332927"/>
                <a:chExt cx="986703" cy="450225"/>
              </a:xfrm>
            </p:grpSpPr>
            <p:sp>
              <p:nvSpPr>
                <p:cNvPr id="25661" name="TextBox 25660">
                  <a:extLst>
                    <a:ext uri="{FF2B5EF4-FFF2-40B4-BE49-F238E27FC236}">
                      <a16:creationId xmlns:a16="http://schemas.microsoft.com/office/drawing/2014/main" id="{4A89F18B-F6F9-22CD-15DF-441E1CD7929A}"/>
                    </a:ext>
                  </a:extLst>
                </p:cNvPr>
                <p:cNvSpPr txBox="1"/>
                <p:nvPr/>
              </p:nvSpPr>
              <p:spPr>
                <a:xfrm>
                  <a:off x="652367" y="4598486"/>
                  <a:ext cx="986703" cy="184666"/>
                </a:xfrm>
                <a:prstGeom prst="rect">
                  <a:avLst/>
                </a:prstGeom>
                <a:noFill/>
              </p:spPr>
              <p:txBody>
                <a:bodyPr wrap="square" rtlCol="0">
                  <a:spAutoFit/>
                </a:bodyPr>
                <a:lstStyle/>
                <a:p>
                  <a:pPr algn="ctr"/>
                  <a:r>
                    <a:rPr lang="en-US" sz="600">
                      <a:latin typeface="Inter" panose="02000503000000020004" pitchFamily="2" charset="0"/>
                      <a:ea typeface="Inter" panose="02000503000000020004" pitchFamily="2" charset="0"/>
                    </a:rPr>
                    <a:t>Targeted Reward</a:t>
                  </a:r>
                </a:p>
              </p:txBody>
            </p:sp>
            <p:pic>
              <p:nvPicPr>
                <p:cNvPr id="28740" name="Picture 28739">
                  <a:extLst>
                    <a:ext uri="{FF2B5EF4-FFF2-40B4-BE49-F238E27FC236}">
                      <a16:creationId xmlns:a16="http://schemas.microsoft.com/office/drawing/2014/main" id="{E74EEA0E-4861-1A91-FFCE-9C976ECEAC3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5459" y="4332927"/>
                  <a:ext cx="620518" cy="324738"/>
                </a:xfrm>
                <a:prstGeom prst="rect">
                  <a:avLst/>
                </a:prstGeom>
              </p:spPr>
            </p:pic>
          </p:grpSp>
        </p:grpSp>
        <p:grpSp>
          <p:nvGrpSpPr>
            <p:cNvPr id="28749" name="Group 28748">
              <a:extLst>
                <a:ext uri="{FF2B5EF4-FFF2-40B4-BE49-F238E27FC236}">
                  <a16:creationId xmlns:a16="http://schemas.microsoft.com/office/drawing/2014/main" id="{E9D705C3-A8FA-9E67-5349-C8A9C69D5040}"/>
                </a:ext>
              </a:extLst>
            </p:cNvPr>
            <p:cNvGrpSpPr/>
            <p:nvPr/>
          </p:nvGrpSpPr>
          <p:grpSpPr>
            <a:xfrm>
              <a:off x="2363596" y="1331988"/>
              <a:ext cx="1515729" cy="1515728"/>
              <a:chOff x="2363596" y="1331988"/>
              <a:chExt cx="1515729" cy="1515728"/>
            </a:xfrm>
          </p:grpSpPr>
          <p:sp>
            <p:nvSpPr>
              <p:cNvPr id="25642" name="Oval 25641">
                <a:extLst>
                  <a:ext uri="{FF2B5EF4-FFF2-40B4-BE49-F238E27FC236}">
                    <a16:creationId xmlns:a16="http://schemas.microsoft.com/office/drawing/2014/main" id="{5755D3C5-996F-473E-F790-0D2AFDD692FE}"/>
                  </a:ext>
                </a:extLst>
              </p:cNvPr>
              <p:cNvSpPr/>
              <p:nvPr/>
            </p:nvSpPr>
            <p:spPr>
              <a:xfrm>
                <a:off x="2363596" y="1331988"/>
                <a:ext cx="1515729" cy="1515728"/>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Inter" panose="02000503000000020004" pitchFamily="2" charset="0"/>
                  <a:ea typeface="Inter" panose="02000503000000020004" pitchFamily="2" charset="0"/>
                </a:endParaRPr>
              </a:p>
            </p:txBody>
          </p:sp>
          <p:grpSp>
            <p:nvGrpSpPr>
              <p:cNvPr id="28748" name="Group 28747">
                <a:extLst>
                  <a:ext uri="{FF2B5EF4-FFF2-40B4-BE49-F238E27FC236}">
                    <a16:creationId xmlns:a16="http://schemas.microsoft.com/office/drawing/2014/main" id="{C09DDC7C-C630-65D0-8FAA-CCB78AC9868B}"/>
                  </a:ext>
                </a:extLst>
              </p:cNvPr>
              <p:cNvGrpSpPr/>
              <p:nvPr/>
            </p:nvGrpSpPr>
            <p:grpSpPr>
              <a:xfrm>
                <a:off x="2628109" y="1919994"/>
                <a:ext cx="986703" cy="386606"/>
                <a:chOff x="2645740" y="1951108"/>
                <a:chExt cx="986703" cy="386606"/>
              </a:xfrm>
            </p:grpSpPr>
            <p:sp>
              <p:nvSpPr>
                <p:cNvPr id="28744" name="TextBox 28743">
                  <a:extLst>
                    <a:ext uri="{FF2B5EF4-FFF2-40B4-BE49-F238E27FC236}">
                      <a16:creationId xmlns:a16="http://schemas.microsoft.com/office/drawing/2014/main" id="{EFE99882-9900-5863-7418-231CB1047107}"/>
                    </a:ext>
                  </a:extLst>
                </p:cNvPr>
                <p:cNvSpPr txBox="1"/>
                <p:nvPr/>
              </p:nvSpPr>
              <p:spPr>
                <a:xfrm>
                  <a:off x="2645740" y="2153048"/>
                  <a:ext cx="986703" cy="184666"/>
                </a:xfrm>
                <a:prstGeom prst="rect">
                  <a:avLst/>
                </a:prstGeom>
                <a:noFill/>
              </p:spPr>
              <p:txBody>
                <a:bodyPr wrap="square" rtlCol="0">
                  <a:spAutoFit/>
                </a:bodyPr>
                <a:lstStyle/>
                <a:p>
                  <a:pPr algn="ctr"/>
                  <a:r>
                    <a:rPr lang="en-US" sz="600" err="1">
                      <a:latin typeface="Inter" panose="02000503000000020004" pitchFamily="2" charset="0"/>
                      <a:ea typeface="Inter" panose="02000503000000020004" pitchFamily="2" charset="0"/>
                    </a:rPr>
                    <a:t>iFrame</a:t>
                  </a:r>
                  <a:r>
                    <a:rPr lang="en-US" sz="600">
                      <a:latin typeface="Inter" panose="02000503000000020004" pitchFamily="2" charset="0"/>
                      <a:ea typeface="Inter" panose="02000503000000020004" pitchFamily="2" charset="0"/>
                    </a:rPr>
                    <a:t> Solution</a:t>
                  </a:r>
                </a:p>
              </p:txBody>
            </p:sp>
            <p:pic>
              <p:nvPicPr>
                <p:cNvPr id="28747" name="Picture 28746">
                  <a:extLst>
                    <a:ext uri="{FF2B5EF4-FFF2-40B4-BE49-F238E27FC236}">
                      <a16:creationId xmlns:a16="http://schemas.microsoft.com/office/drawing/2014/main" id="{0E1734C6-7828-7C6C-C71F-13853123647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08882" y="1951108"/>
                  <a:ext cx="860419" cy="152007"/>
                </a:xfrm>
                <a:prstGeom prst="rect">
                  <a:avLst/>
                </a:prstGeom>
              </p:spPr>
            </p:pic>
          </p:grpSp>
        </p:grpSp>
        <p:sp>
          <p:nvSpPr>
            <p:cNvPr id="28750" name="TextBox 28749">
              <a:extLst>
                <a:ext uri="{FF2B5EF4-FFF2-40B4-BE49-F238E27FC236}">
                  <a16:creationId xmlns:a16="http://schemas.microsoft.com/office/drawing/2014/main" id="{73ABDF6D-22D6-A2D6-5C50-F18922170FA5}"/>
                </a:ext>
              </a:extLst>
            </p:cNvPr>
            <p:cNvSpPr txBox="1"/>
            <p:nvPr/>
          </p:nvSpPr>
          <p:spPr>
            <a:xfrm>
              <a:off x="4643759" y="2117282"/>
              <a:ext cx="986703" cy="276999"/>
            </a:xfrm>
            <a:prstGeom prst="rect">
              <a:avLst/>
            </a:prstGeom>
            <a:noFill/>
          </p:spPr>
          <p:txBody>
            <a:bodyPr wrap="square" rtlCol="0">
              <a:spAutoFit/>
            </a:bodyPr>
            <a:lstStyle/>
            <a:p>
              <a:pPr algn="ctr"/>
              <a:r>
                <a:rPr lang="en-US" sz="600">
                  <a:latin typeface="Inter" panose="02000503000000020004" pitchFamily="2" charset="0"/>
                </a:rPr>
                <a:t>Realtime Offer Generation</a:t>
              </a:r>
            </a:p>
          </p:txBody>
        </p:sp>
        <p:pic>
          <p:nvPicPr>
            <p:cNvPr id="28751" name="Picture 28750">
              <a:extLst>
                <a:ext uri="{FF2B5EF4-FFF2-40B4-BE49-F238E27FC236}">
                  <a16:creationId xmlns:a16="http://schemas.microsoft.com/office/drawing/2014/main" id="{FE6A9C29-25D7-424E-CEB3-F84B533C1E4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706901" y="1915342"/>
              <a:ext cx="860419" cy="152007"/>
            </a:xfrm>
            <a:prstGeom prst="rect">
              <a:avLst/>
            </a:prstGeom>
          </p:spPr>
        </p:pic>
      </p:grpSp>
      <p:grpSp>
        <p:nvGrpSpPr>
          <p:cNvPr id="5" name="Group 4">
            <a:extLst>
              <a:ext uri="{FF2B5EF4-FFF2-40B4-BE49-F238E27FC236}">
                <a16:creationId xmlns:a16="http://schemas.microsoft.com/office/drawing/2014/main" id="{219AFF8D-61CE-3D0F-4E90-F0D8E53DA86E}"/>
              </a:ext>
            </a:extLst>
          </p:cNvPr>
          <p:cNvGrpSpPr>
            <a:grpSpLocks noGrp="1" noUngrp="1" noRot="1" noMove="1" noResize="1"/>
          </p:cNvGrpSpPr>
          <p:nvPr/>
        </p:nvGrpSpPr>
        <p:grpSpPr>
          <a:xfrm>
            <a:off x="10330108" y="6328402"/>
            <a:ext cx="1554730" cy="245935"/>
            <a:chOff x="9105466" y="384375"/>
            <a:chExt cx="2626156" cy="415418"/>
          </a:xfrm>
        </p:grpSpPr>
        <p:pic>
          <p:nvPicPr>
            <p:cNvPr id="6" name="Picture 5" descr="A black and red sign with white letters&#10;&#10;AI-generated content may be incorrect.">
              <a:extLst>
                <a:ext uri="{FF2B5EF4-FFF2-40B4-BE49-F238E27FC236}">
                  <a16:creationId xmlns:a16="http://schemas.microsoft.com/office/drawing/2014/main" id="{511F2FD7-5525-EE01-581D-9E988641CA81}"/>
                </a:ext>
              </a:extLst>
            </p:cNvPr>
            <p:cNvPicPr>
              <a:picLocks noGrp="1" noRot="1" noMove="1" noResize="1" noEditPoints="1" noAdjustHandles="1" noChangeArrowheads="1" noChangeShapeType="1" noCrop="1"/>
            </p:cNvPicPr>
            <p:nvPr/>
          </p:nvPicPr>
          <p:blipFill>
            <a:blip r:embed="rId13"/>
            <a:stretch>
              <a:fillRect/>
            </a:stretch>
          </p:blipFill>
          <p:spPr>
            <a:xfrm>
              <a:off x="9105466" y="469533"/>
              <a:ext cx="1151754" cy="245102"/>
            </a:xfrm>
            <a:prstGeom prst="rect">
              <a:avLst/>
            </a:prstGeom>
          </p:spPr>
        </p:pic>
        <p:pic>
          <p:nvPicPr>
            <p:cNvPr id="7" name="Picture 6">
              <a:extLst>
                <a:ext uri="{FF2B5EF4-FFF2-40B4-BE49-F238E27FC236}">
                  <a16:creationId xmlns:a16="http://schemas.microsoft.com/office/drawing/2014/main" id="{A019B00A-6335-4BFD-D67A-62D857FD439F}"/>
                </a:ext>
              </a:extLst>
            </p:cNvPr>
            <p:cNvPicPr>
              <a:picLocks noGrp="1" noRot="1" noMove="1" noResize="1" noEditPoints="1" noAdjustHandles="1" noChangeArrowheads="1" noChangeShapeType="1" noCrop="1"/>
            </p:cNvPicPr>
            <p:nvPr/>
          </p:nvPicPr>
          <p:blipFill>
            <a:blip r:embed="rId14"/>
            <a:stretch>
              <a:fillRect/>
            </a:stretch>
          </p:blipFill>
          <p:spPr>
            <a:xfrm>
              <a:off x="10590021" y="384551"/>
              <a:ext cx="1141601" cy="415066"/>
            </a:xfrm>
            <a:prstGeom prst="rect">
              <a:avLst/>
            </a:prstGeom>
          </p:spPr>
        </p:pic>
        <p:cxnSp>
          <p:nvCxnSpPr>
            <p:cNvPr id="8" name="Straight Arrow Connector 7">
              <a:extLst>
                <a:ext uri="{FF2B5EF4-FFF2-40B4-BE49-F238E27FC236}">
                  <a16:creationId xmlns:a16="http://schemas.microsoft.com/office/drawing/2014/main" id="{AFC27C63-167C-D652-88AA-8641C4C1CF7E}"/>
                </a:ext>
              </a:extLst>
            </p:cNvPr>
            <p:cNvCxnSpPr>
              <a:cxnSpLocks noGrp="1" noRot="1" noMove="1" noResize="1" noEditPoints="1" noAdjustHandles="1" noChangeArrowheads="1" noChangeShapeType="1"/>
            </p:cNvCxnSpPr>
            <p:nvPr/>
          </p:nvCxnSpPr>
          <p:spPr>
            <a:xfrm>
              <a:off x="10423434" y="384375"/>
              <a:ext cx="373" cy="415418"/>
            </a:xfrm>
            <a:prstGeom prst="straightConnector1">
              <a:avLst/>
            </a:prstGeom>
            <a:noFill/>
            <a:ln w="19050" cap="flat">
              <a:solidFill>
                <a:schemeClr val="tx1"/>
              </a:solidFill>
              <a:prstDash val="solid"/>
              <a:miter lim="400000"/>
            </a:ln>
            <a:effectLst/>
            <a:sp3d/>
          </p:spPr>
          <p:style>
            <a:lnRef idx="0">
              <a:scrgbClr r="0" g="0" b="0"/>
            </a:lnRef>
            <a:fillRef idx="0">
              <a:scrgbClr r="0" g="0" b="0"/>
            </a:fillRef>
            <a:effectRef idx="0">
              <a:scrgbClr r="0" g="0" b="0"/>
            </a:effectRef>
            <a:fontRef idx="none"/>
          </p:style>
        </p:cxnSp>
      </p:grpSp>
      <p:grpSp>
        <p:nvGrpSpPr>
          <p:cNvPr id="3" name="Group 2">
            <a:extLst>
              <a:ext uri="{FF2B5EF4-FFF2-40B4-BE49-F238E27FC236}">
                <a16:creationId xmlns:a16="http://schemas.microsoft.com/office/drawing/2014/main" id="{11297176-9609-62C1-C508-2291503040CF}"/>
              </a:ext>
            </a:extLst>
          </p:cNvPr>
          <p:cNvGrpSpPr/>
          <p:nvPr/>
        </p:nvGrpSpPr>
        <p:grpSpPr>
          <a:xfrm>
            <a:off x="6223610" y="1225607"/>
            <a:ext cx="5785760" cy="5027632"/>
            <a:chOff x="6627976" y="1132703"/>
            <a:chExt cx="5239361" cy="5027632"/>
          </a:xfrm>
        </p:grpSpPr>
        <p:grpSp>
          <p:nvGrpSpPr>
            <p:cNvPr id="4" name="Group 3">
              <a:extLst>
                <a:ext uri="{FF2B5EF4-FFF2-40B4-BE49-F238E27FC236}">
                  <a16:creationId xmlns:a16="http://schemas.microsoft.com/office/drawing/2014/main" id="{BE58AC3D-5FEE-B2F3-B974-26F1CD972A70}"/>
                </a:ext>
              </a:extLst>
            </p:cNvPr>
            <p:cNvGrpSpPr/>
            <p:nvPr/>
          </p:nvGrpSpPr>
          <p:grpSpPr>
            <a:xfrm>
              <a:off x="6627976" y="1132703"/>
              <a:ext cx="5100012" cy="1107168"/>
              <a:chOff x="6096000" y="1104726"/>
              <a:chExt cx="5100012" cy="1107168"/>
            </a:xfrm>
          </p:grpSpPr>
          <p:sp>
            <p:nvSpPr>
              <p:cNvPr id="18" name="TextBox 17">
                <a:extLst>
                  <a:ext uri="{FF2B5EF4-FFF2-40B4-BE49-F238E27FC236}">
                    <a16:creationId xmlns:a16="http://schemas.microsoft.com/office/drawing/2014/main" id="{D48FE6F7-53DF-6286-01CC-BE470A2FFE7E}"/>
                  </a:ext>
                </a:extLst>
              </p:cNvPr>
              <p:cNvSpPr txBox="1"/>
              <p:nvPr/>
            </p:nvSpPr>
            <p:spPr>
              <a:xfrm>
                <a:off x="6096000" y="1104726"/>
                <a:ext cx="3833446" cy="461665"/>
              </a:xfrm>
              <a:prstGeom prst="rect">
                <a:avLst/>
              </a:prstGeom>
              <a:noFill/>
            </p:spPr>
            <p:txBody>
              <a:bodyPr wrap="square" rtlCol="0">
                <a:spAutoFit/>
              </a:bodyPr>
              <a:lstStyle/>
              <a:p>
                <a:r>
                  <a:rPr lang="en-US" sz="2400" b="1" dirty="0">
                    <a:solidFill>
                      <a:srgbClr val="2B2B2B"/>
                    </a:solidFill>
                    <a:latin typeface="Inter" panose="02000503000000020004" pitchFamily="2" charset="0"/>
                    <a:ea typeface="Inter" panose="02000503000000020004" pitchFamily="2" charset="0"/>
                  </a:rPr>
                  <a:t>Business Need</a:t>
                </a:r>
              </a:p>
            </p:txBody>
          </p:sp>
          <p:sp>
            <p:nvSpPr>
              <p:cNvPr id="19" name="TextBox 18">
                <a:extLst>
                  <a:ext uri="{FF2B5EF4-FFF2-40B4-BE49-F238E27FC236}">
                    <a16:creationId xmlns:a16="http://schemas.microsoft.com/office/drawing/2014/main" id="{FF9D41D2-E3D2-0A25-3FC7-0396903C4941}"/>
                  </a:ext>
                </a:extLst>
              </p:cNvPr>
              <p:cNvSpPr txBox="1"/>
              <p:nvPr/>
            </p:nvSpPr>
            <p:spPr>
              <a:xfrm>
                <a:off x="6096000" y="1565563"/>
                <a:ext cx="5100012" cy="646331"/>
              </a:xfrm>
              <a:prstGeom prst="rect">
                <a:avLst/>
              </a:prstGeom>
              <a:noFill/>
            </p:spPr>
            <p:txBody>
              <a:bodyPr wrap="square" rtlCol="0">
                <a:spAutoFit/>
              </a:bodyPr>
              <a:lstStyle/>
              <a:p>
                <a:r>
                  <a:rPr lang="en-US" dirty="0">
                    <a:solidFill>
                      <a:schemeClr val="tx1">
                        <a:lumMod val="65000"/>
                        <a:lumOff val="35000"/>
                      </a:schemeClr>
                    </a:solidFill>
                    <a:latin typeface="Inter" panose="02000503000000020004" pitchFamily="2" charset="0"/>
                    <a:ea typeface="Inter" panose="02000503000000020004" pitchFamily="2" charset="0"/>
                  </a:rPr>
                  <a:t>Replace the Ansira offers engine to support real-time offer generation and activation</a:t>
                </a:r>
              </a:p>
            </p:txBody>
          </p:sp>
        </p:grpSp>
        <p:grpSp>
          <p:nvGrpSpPr>
            <p:cNvPr id="9" name="Group 8">
              <a:extLst>
                <a:ext uri="{FF2B5EF4-FFF2-40B4-BE49-F238E27FC236}">
                  <a16:creationId xmlns:a16="http://schemas.microsoft.com/office/drawing/2014/main" id="{557D67BC-7AA1-CAAD-F701-CC820AC01304}"/>
                </a:ext>
              </a:extLst>
            </p:cNvPr>
            <p:cNvGrpSpPr/>
            <p:nvPr/>
          </p:nvGrpSpPr>
          <p:grpSpPr>
            <a:xfrm>
              <a:off x="6627976" y="2346363"/>
              <a:ext cx="5100012" cy="1015663"/>
              <a:chOff x="6096000" y="2380681"/>
              <a:chExt cx="5100012" cy="1015663"/>
            </a:xfrm>
          </p:grpSpPr>
          <p:sp>
            <p:nvSpPr>
              <p:cNvPr id="16" name="TextBox 15">
                <a:extLst>
                  <a:ext uri="{FF2B5EF4-FFF2-40B4-BE49-F238E27FC236}">
                    <a16:creationId xmlns:a16="http://schemas.microsoft.com/office/drawing/2014/main" id="{540E38CA-B2AE-1F5B-266E-BF1BAAC27AF5}"/>
                  </a:ext>
                </a:extLst>
              </p:cNvPr>
              <p:cNvSpPr txBox="1"/>
              <p:nvPr/>
            </p:nvSpPr>
            <p:spPr>
              <a:xfrm>
                <a:off x="6096000" y="2380681"/>
                <a:ext cx="3833446" cy="461665"/>
              </a:xfrm>
              <a:prstGeom prst="rect">
                <a:avLst/>
              </a:prstGeom>
              <a:noFill/>
            </p:spPr>
            <p:txBody>
              <a:bodyPr wrap="square" rtlCol="0">
                <a:spAutoFit/>
              </a:bodyPr>
              <a:lstStyle/>
              <a:p>
                <a:r>
                  <a:rPr lang="en-US" sz="2400" b="1" dirty="0">
                    <a:solidFill>
                      <a:srgbClr val="2B2B2B"/>
                    </a:solidFill>
                    <a:latin typeface="Inter" panose="02000503000000020004" pitchFamily="2" charset="0"/>
                    <a:ea typeface="Inter" panose="02000503000000020004" pitchFamily="2" charset="0"/>
                  </a:rPr>
                  <a:t>Challenge</a:t>
                </a:r>
              </a:p>
            </p:txBody>
          </p:sp>
          <p:sp>
            <p:nvSpPr>
              <p:cNvPr id="17" name="TextBox 16">
                <a:extLst>
                  <a:ext uri="{FF2B5EF4-FFF2-40B4-BE49-F238E27FC236}">
                    <a16:creationId xmlns:a16="http://schemas.microsoft.com/office/drawing/2014/main" id="{4A140D1D-CA23-B455-E992-8B780B712D74}"/>
                  </a:ext>
                </a:extLst>
              </p:cNvPr>
              <p:cNvSpPr txBox="1"/>
              <p:nvPr/>
            </p:nvSpPr>
            <p:spPr>
              <a:xfrm>
                <a:off x="6096000" y="2750013"/>
                <a:ext cx="5100012" cy="646331"/>
              </a:xfrm>
              <a:prstGeom prst="rect">
                <a:avLst/>
              </a:prstGeom>
              <a:noFill/>
            </p:spPr>
            <p:txBody>
              <a:bodyPr wrap="square" rtlCol="0">
                <a:spAutoFit/>
              </a:bodyPr>
              <a:lstStyle/>
              <a:p>
                <a:r>
                  <a:rPr lang="en-US" dirty="0">
                    <a:solidFill>
                      <a:schemeClr val="tx1">
                        <a:lumMod val="65000"/>
                        <a:lumOff val="35000"/>
                      </a:schemeClr>
                    </a:solidFill>
                    <a:latin typeface="Inter" panose="02000503000000020004" pitchFamily="2" charset="0"/>
                    <a:ea typeface="Inter" panose="02000503000000020004" pitchFamily="2" charset="0"/>
                  </a:rPr>
                  <a:t>The legacy platform was being deprecated, and needed a solution by Q4 ‘25</a:t>
                </a:r>
              </a:p>
            </p:txBody>
          </p:sp>
        </p:grpSp>
        <p:grpSp>
          <p:nvGrpSpPr>
            <p:cNvPr id="10" name="Group 9">
              <a:extLst>
                <a:ext uri="{FF2B5EF4-FFF2-40B4-BE49-F238E27FC236}">
                  <a16:creationId xmlns:a16="http://schemas.microsoft.com/office/drawing/2014/main" id="{1907E259-378F-23E0-9B90-8660CBFF2D3B}"/>
                </a:ext>
              </a:extLst>
            </p:cNvPr>
            <p:cNvGrpSpPr/>
            <p:nvPr/>
          </p:nvGrpSpPr>
          <p:grpSpPr>
            <a:xfrm>
              <a:off x="6627976" y="3468518"/>
              <a:ext cx="5100012" cy="1292662"/>
              <a:chOff x="6096000" y="3493775"/>
              <a:chExt cx="5100012" cy="1292662"/>
            </a:xfrm>
          </p:grpSpPr>
          <p:sp>
            <p:nvSpPr>
              <p:cNvPr id="14" name="TextBox 13">
                <a:extLst>
                  <a:ext uri="{FF2B5EF4-FFF2-40B4-BE49-F238E27FC236}">
                    <a16:creationId xmlns:a16="http://schemas.microsoft.com/office/drawing/2014/main" id="{51CB2711-3EC6-DDBC-0FA3-CEB9ABED6070}"/>
                  </a:ext>
                </a:extLst>
              </p:cNvPr>
              <p:cNvSpPr txBox="1"/>
              <p:nvPr/>
            </p:nvSpPr>
            <p:spPr>
              <a:xfrm>
                <a:off x="6096000" y="3493775"/>
                <a:ext cx="3833446" cy="461665"/>
              </a:xfrm>
              <a:prstGeom prst="rect">
                <a:avLst/>
              </a:prstGeom>
              <a:noFill/>
            </p:spPr>
            <p:txBody>
              <a:bodyPr wrap="square" rtlCol="0">
                <a:spAutoFit/>
              </a:bodyPr>
              <a:lstStyle/>
              <a:p>
                <a:r>
                  <a:rPr lang="en-US" sz="2400" b="1" dirty="0">
                    <a:solidFill>
                      <a:srgbClr val="2B2B2B"/>
                    </a:solidFill>
                    <a:latin typeface="Inter" panose="02000503000000020004" pitchFamily="2" charset="0"/>
                    <a:ea typeface="Inter" panose="02000503000000020004" pitchFamily="2" charset="0"/>
                  </a:rPr>
                  <a:t>Solution</a:t>
                </a:r>
              </a:p>
            </p:txBody>
          </p:sp>
          <p:sp>
            <p:nvSpPr>
              <p:cNvPr id="15" name="TextBox 14">
                <a:extLst>
                  <a:ext uri="{FF2B5EF4-FFF2-40B4-BE49-F238E27FC236}">
                    <a16:creationId xmlns:a16="http://schemas.microsoft.com/office/drawing/2014/main" id="{EB60F078-D0E8-357B-A7C5-B14AB6E0458B}"/>
                  </a:ext>
                </a:extLst>
              </p:cNvPr>
              <p:cNvSpPr txBox="1"/>
              <p:nvPr/>
            </p:nvSpPr>
            <p:spPr>
              <a:xfrm>
                <a:off x="6096000" y="3863107"/>
                <a:ext cx="5100012" cy="923330"/>
              </a:xfrm>
              <a:prstGeom prst="rect">
                <a:avLst/>
              </a:prstGeom>
              <a:noFill/>
            </p:spPr>
            <p:txBody>
              <a:bodyPr wrap="square" rtlCol="0">
                <a:spAutoFit/>
              </a:bodyPr>
              <a:lstStyle/>
              <a:p>
                <a:r>
                  <a:rPr lang="en-US" dirty="0">
                    <a:solidFill>
                      <a:schemeClr val="tx1">
                        <a:lumMod val="65000"/>
                        <a:lumOff val="35000"/>
                      </a:schemeClr>
                    </a:solidFill>
                    <a:latin typeface="Inter" panose="02000503000000020004" pitchFamily="2" charset="0"/>
                    <a:ea typeface="Inter" panose="02000503000000020004" pitchFamily="2" charset="0"/>
                  </a:rPr>
                  <a:t>Built real-time offer pipeline in Segment integrating directly with </a:t>
                </a:r>
                <a:r>
                  <a:rPr lang="en-US" dirty="0" err="1">
                    <a:solidFill>
                      <a:schemeClr val="tx1">
                        <a:lumMod val="65000"/>
                        <a:lumOff val="35000"/>
                      </a:schemeClr>
                    </a:solidFill>
                    <a:latin typeface="Inter" panose="02000503000000020004" pitchFamily="2" charset="0"/>
                    <a:ea typeface="Inter" panose="02000503000000020004" pitchFamily="2" charset="0"/>
                  </a:rPr>
                  <a:t>PromotionPod</a:t>
                </a:r>
                <a:r>
                  <a:rPr lang="en-US" dirty="0">
                    <a:solidFill>
                      <a:schemeClr val="tx1">
                        <a:lumMod val="65000"/>
                        <a:lumOff val="35000"/>
                      </a:schemeClr>
                    </a:solidFill>
                    <a:latin typeface="Inter" panose="02000503000000020004" pitchFamily="2" charset="0"/>
                    <a:ea typeface="Inter" panose="02000503000000020004" pitchFamily="2" charset="0"/>
                  </a:rPr>
                  <a:t> for downstream execution</a:t>
                </a:r>
              </a:p>
            </p:txBody>
          </p:sp>
        </p:grpSp>
        <p:grpSp>
          <p:nvGrpSpPr>
            <p:cNvPr id="11" name="Group 10">
              <a:extLst>
                <a:ext uri="{FF2B5EF4-FFF2-40B4-BE49-F238E27FC236}">
                  <a16:creationId xmlns:a16="http://schemas.microsoft.com/office/drawing/2014/main" id="{6396C7FE-3F22-DA8D-F81C-71A39B9EC26B}"/>
                </a:ext>
              </a:extLst>
            </p:cNvPr>
            <p:cNvGrpSpPr/>
            <p:nvPr/>
          </p:nvGrpSpPr>
          <p:grpSpPr>
            <a:xfrm>
              <a:off x="6627976" y="4867673"/>
              <a:ext cx="5239361" cy="1292662"/>
              <a:chOff x="6096000" y="3827340"/>
              <a:chExt cx="5239361" cy="1292662"/>
            </a:xfrm>
          </p:grpSpPr>
          <p:sp>
            <p:nvSpPr>
              <p:cNvPr id="12" name="TextBox 11">
                <a:extLst>
                  <a:ext uri="{FF2B5EF4-FFF2-40B4-BE49-F238E27FC236}">
                    <a16:creationId xmlns:a16="http://schemas.microsoft.com/office/drawing/2014/main" id="{F5990B8C-BB35-24A1-7B0C-144437FB21D8}"/>
                  </a:ext>
                </a:extLst>
              </p:cNvPr>
              <p:cNvSpPr txBox="1"/>
              <p:nvPr/>
            </p:nvSpPr>
            <p:spPr>
              <a:xfrm>
                <a:off x="6096000" y="3827340"/>
                <a:ext cx="3833446" cy="461665"/>
              </a:xfrm>
              <a:prstGeom prst="rect">
                <a:avLst/>
              </a:prstGeom>
              <a:noFill/>
            </p:spPr>
            <p:txBody>
              <a:bodyPr wrap="square" rtlCol="0">
                <a:spAutoFit/>
              </a:bodyPr>
              <a:lstStyle/>
              <a:p>
                <a:r>
                  <a:rPr lang="en-US" sz="2400" b="1" dirty="0">
                    <a:solidFill>
                      <a:srgbClr val="2B2B2B"/>
                    </a:solidFill>
                    <a:latin typeface="Inter" panose="02000503000000020004" pitchFamily="2" charset="0"/>
                    <a:ea typeface="Inter" panose="02000503000000020004" pitchFamily="2" charset="0"/>
                  </a:rPr>
                  <a:t>Impact</a:t>
                </a:r>
              </a:p>
            </p:txBody>
          </p:sp>
          <p:sp>
            <p:nvSpPr>
              <p:cNvPr id="13" name="TextBox 12">
                <a:extLst>
                  <a:ext uri="{FF2B5EF4-FFF2-40B4-BE49-F238E27FC236}">
                    <a16:creationId xmlns:a16="http://schemas.microsoft.com/office/drawing/2014/main" id="{6D4C4551-D425-D49E-A7DF-9F0A05807B7F}"/>
                  </a:ext>
                </a:extLst>
              </p:cNvPr>
              <p:cNvSpPr txBox="1"/>
              <p:nvPr/>
            </p:nvSpPr>
            <p:spPr>
              <a:xfrm>
                <a:off x="6096000" y="4196672"/>
                <a:ext cx="5239361" cy="923330"/>
              </a:xfrm>
              <a:prstGeom prst="rect">
                <a:avLst/>
              </a:prstGeom>
              <a:noFill/>
            </p:spPr>
            <p:txBody>
              <a:bodyPr wrap="square" rtlCol="0">
                <a:spAutoFit/>
              </a:bodyPr>
              <a:lstStyle/>
              <a:p>
                <a:r>
                  <a:rPr lang="en-US" dirty="0">
                    <a:solidFill>
                      <a:schemeClr val="tx1">
                        <a:lumMod val="65000"/>
                        <a:lumOff val="35000"/>
                      </a:schemeClr>
                    </a:solidFill>
                    <a:latin typeface="Inter" panose="02000503000000020004" pitchFamily="2" charset="0"/>
                    <a:ea typeface="Inter" panose="02000503000000020004" pitchFamily="2" charset="0"/>
                  </a:rPr>
                  <a:t>Launched a fully operational offer engine in two weeks. Launched with 100% accuracy, working to feeding into C360 for reporting</a:t>
                </a:r>
              </a:p>
            </p:txBody>
          </p:sp>
        </p:grpSp>
      </p:grpSp>
      <p:grpSp>
        <p:nvGrpSpPr>
          <p:cNvPr id="21" name="Group 20">
            <a:extLst>
              <a:ext uri="{FF2B5EF4-FFF2-40B4-BE49-F238E27FC236}">
                <a16:creationId xmlns:a16="http://schemas.microsoft.com/office/drawing/2014/main" id="{10E53077-EE29-2DB1-1E5C-3C31401376C8}"/>
              </a:ext>
            </a:extLst>
          </p:cNvPr>
          <p:cNvGrpSpPr/>
          <p:nvPr/>
        </p:nvGrpSpPr>
        <p:grpSpPr>
          <a:xfrm>
            <a:off x="3350" y="132895"/>
            <a:ext cx="12318069" cy="694207"/>
            <a:chOff x="3350" y="132895"/>
            <a:chExt cx="12318069" cy="694207"/>
          </a:xfrm>
        </p:grpSpPr>
        <p:sp>
          <p:nvSpPr>
            <p:cNvPr id="22" name="Rectangle 21">
              <a:extLst>
                <a:ext uri="{FF2B5EF4-FFF2-40B4-BE49-F238E27FC236}">
                  <a16:creationId xmlns:a16="http://schemas.microsoft.com/office/drawing/2014/main" id="{A3FEA127-408F-089C-242A-E7F43020A2E5}"/>
                </a:ext>
              </a:extLst>
            </p:cNvPr>
            <p:cNvSpPr/>
            <p:nvPr/>
          </p:nvSpPr>
          <p:spPr>
            <a:xfrm>
              <a:off x="3350" y="133140"/>
              <a:ext cx="12188650" cy="693962"/>
            </a:xfrm>
            <a:prstGeom prst="rect">
              <a:avLst/>
            </a:prstGeom>
            <a:solidFill>
              <a:srgbClr val="2B2B2B"/>
            </a:solidFill>
            <a:ln w="12700" cap="flat">
              <a:noFill/>
              <a:miter lim="400000"/>
            </a:ln>
            <a:effectLst/>
            <a:sp3d/>
          </p:spPr>
          <p:txBody>
            <a:bodyPr rot="0" spcFirstLastPara="1" vertOverflow="overflow" horzOverflow="overflow" vert="horz" wrap="square" lIns="50800" tIns="50800" rIns="50800" bIns="50800" numCol="1" spcCol="38100" rtlCol="0" anchor="t">
              <a:noAutofit/>
            </a:bodyPr>
            <a:lstStyle/>
            <a:p>
              <a:pPr marL="0" marR="0" lvl="0" indent="0" defTabSz="825500" eaLnBrk="1" fontAlgn="auto" latinLnBrk="0" hangingPunct="0">
                <a:lnSpc>
                  <a:spcPct val="100000"/>
                </a:lnSpc>
                <a:spcBef>
                  <a:spcPts val="0"/>
                </a:spcBef>
                <a:spcAft>
                  <a:spcPts val="0"/>
                </a:spcAft>
                <a:buClrTx/>
                <a:buSzTx/>
                <a:buFont typeface="Arial" panose="020B0604020202020204" pitchFamily="34" charset="0"/>
                <a:buNone/>
                <a:tabLst/>
                <a:defRPr/>
              </a:pPr>
              <a:endParaRPr kumimoji="0" lang="en-US" sz="1400" u="none" strike="noStrike" kern="0" cap="none" spc="0" normalizeH="0" baseline="0" noProof="0" dirty="0">
                <a:ln>
                  <a:noFill/>
                </a:ln>
                <a:solidFill>
                  <a:srgbClr val="000000"/>
                </a:solidFill>
                <a:effectLst/>
                <a:uLnTx/>
                <a:uFillTx/>
                <a:latin typeface="Inter" panose="02000503000000020004" pitchFamily="2" charset="0"/>
                <a:ea typeface="Helvetica Neue Medium"/>
                <a:cs typeface="Helvetica Neue Medium"/>
                <a:sym typeface="Helvetica Neue Medium"/>
              </a:endParaRPr>
            </a:p>
          </p:txBody>
        </p:sp>
        <p:sp>
          <p:nvSpPr>
            <p:cNvPr id="23" name="Title 3">
              <a:extLst>
                <a:ext uri="{FF2B5EF4-FFF2-40B4-BE49-F238E27FC236}">
                  <a16:creationId xmlns:a16="http://schemas.microsoft.com/office/drawing/2014/main" id="{37627E98-193B-6EE8-9993-EC45F5DC074C}"/>
                </a:ext>
              </a:extLst>
            </p:cNvPr>
            <p:cNvSpPr txBox="1"/>
            <p:nvPr/>
          </p:nvSpPr>
          <p:spPr>
            <a:xfrm>
              <a:off x="967933" y="242690"/>
              <a:ext cx="11353486" cy="573739"/>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l" defTabSz="1219169" eaLnBrk="1" fontAlgn="auto" latinLnBrk="0" hangingPunct="1">
                <a:lnSpc>
                  <a:spcPct val="80000"/>
                </a:lnSpc>
                <a:spcBef>
                  <a:spcPts val="0"/>
                </a:spcBef>
                <a:spcAft>
                  <a:spcPts val="0"/>
                </a:spcAft>
                <a:buClrTx/>
                <a:buSzTx/>
                <a:buFontTx/>
                <a:buNone/>
                <a:tabLst/>
                <a:defRPr/>
              </a:pPr>
              <a:r>
                <a:rPr kumimoji="0" lang="en-US" sz="3600" u="none" strike="noStrike" kern="0" cap="none" spc="0" normalizeH="0" baseline="0" noProof="0" dirty="0" err="1">
                  <a:ln>
                    <a:noFill/>
                  </a:ln>
                  <a:solidFill>
                    <a:srgbClr val="FFFFFF"/>
                  </a:solidFill>
                  <a:effectLst/>
                  <a:uLnTx/>
                  <a:uFillTx/>
                  <a:latin typeface="Inter ExtraBold" panose="02000503000000020004" pitchFamily="2" charset="0"/>
                  <a:ea typeface="Inter ExtraBold" panose="02000503000000020004" pitchFamily="2" charset="0"/>
                  <a:sym typeface="Snowflake Sans Book"/>
                </a:rPr>
                <a:t>PromotionPod</a:t>
              </a:r>
              <a:r>
                <a:rPr kumimoji="0" lang="en-US" sz="3600" u="none" strike="noStrike" kern="0" cap="none" spc="0" normalizeH="0" baseline="0" noProof="0" dirty="0">
                  <a:ln>
                    <a:noFill/>
                  </a:ln>
                  <a:solidFill>
                    <a:srgbClr val="FFFFFF"/>
                  </a:solidFill>
                  <a:effectLst/>
                  <a:uLnTx/>
                  <a:uFillTx/>
                  <a:latin typeface="Inter ExtraBold" panose="02000503000000020004" pitchFamily="2" charset="0"/>
                  <a:ea typeface="Inter ExtraBold" panose="02000503000000020004" pitchFamily="2" charset="0"/>
                  <a:sym typeface="Snowflake Sans Book"/>
                </a:rPr>
                <a:t> Implementation</a:t>
              </a:r>
            </a:p>
          </p:txBody>
        </p:sp>
        <p:pic>
          <p:nvPicPr>
            <p:cNvPr id="24" name="Picture 23">
              <a:extLst>
                <a:ext uri="{FF2B5EF4-FFF2-40B4-BE49-F238E27FC236}">
                  <a16:creationId xmlns:a16="http://schemas.microsoft.com/office/drawing/2014/main" id="{F3F93CA8-63A0-86AF-21BA-B4887EF5C38B}"/>
                </a:ext>
              </a:extLst>
            </p:cNvPr>
            <p:cNvPicPr/>
            <p:nvPr/>
          </p:nvPicPr>
          <p:blipFill>
            <a:blip r:embed="rId15">
              <a:extLst>
                <a:ext uri="{28A0092B-C50C-407E-A947-70E740481C1C}">
                  <a14:useLocalDpi xmlns:a14="http://schemas.microsoft.com/office/drawing/2010/main" val="0"/>
                </a:ext>
              </a:extLst>
            </a:blip>
            <a:srcRect l="11012" t="18642" r="26301" b="18669"/>
            <a:stretch>
              <a:fillRect/>
            </a:stretch>
          </p:blipFill>
          <p:spPr>
            <a:xfrm>
              <a:off x="147234" y="132895"/>
              <a:ext cx="693962" cy="693962"/>
            </a:xfrm>
            <a:prstGeom prst="rect">
              <a:avLst/>
            </a:prstGeom>
          </p:spPr>
        </p:pic>
      </p:grpSp>
    </p:spTree>
    <p:extLst>
      <p:ext uri="{BB962C8B-B14F-4D97-AF65-F5344CB8AC3E}">
        <p14:creationId xmlns:p14="http://schemas.microsoft.com/office/powerpoint/2010/main" val="21455936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426C6-7930-D610-3104-603DE2764B68}"/>
            </a:ext>
          </a:extLst>
        </p:cNvPr>
        <p:cNvGrpSpPr/>
        <p:nvPr/>
      </p:nvGrpSpPr>
      <p:grpSpPr>
        <a:xfrm>
          <a:off x="0" y="0"/>
          <a:ext cx="0" cy="0"/>
          <a:chOff x="0" y="0"/>
          <a:chExt cx="0" cy="0"/>
        </a:xfrm>
      </p:grpSpPr>
      <p:cxnSp>
        <p:nvCxnSpPr>
          <p:cNvPr id="1134" name="Straight Connector 1133">
            <a:extLst>
              <a:ext uri="{FF2B5EF4-FFF2-40B4-BE49-F238E27FC236}">
                <a16:creationId xmlns:a16="http://schemas.microsoft.com/office/drawing/2014/main" id="{E8D6FE9B-A56B-618C-368A-58901A76C6F2}"/>
              </a:ext>
            </a:extLst>
          </p:cNvPr>
          <p:cNvCxnSpPr>
            <a:cxnSpLocks/>
          </p:cNvCxnSpPr>
          <p:nvPr/>
        </p:nvCxnSpPr>
        <p:spPr>
          <a:xfrm>
            <a:off x="5912724" y="1790969"/>
            <a:ext cx="13274" cy="4494196"/>
          </a:xfrm>
          <a:prstGeom prst="line">
            <a:avLst/>
          </a:prstGeom>
          <a:ln w="38100">
            <a:solidFill>
              <a:srgbClr val="2B2B2B">
                <a:alpha val="49759"/>
              </a:srgbClr>
            </a:solidFill>
            <a:prstDash val="sysDot"/>
          </a:ln>
        </p:spPr>
        <p:style>
          <a:lnRef idx="2">
            <a:schemeClr val="accent1"/>
          </a:lnRef>
          <a:fillRef idx="0">
            <a:schemeClr val="accent1"/>
          </a:fillRef>
          <a:effectRef idx="1">
            <a:schemeClr val="accent1"/>
          </a:effectRef>
          <a:fontRef idx="minor">
            <a:schemeClr val="tx1"/>
          </a:fontRef>
        </p:style>
      </p:cxnSp>
      <p:cxnSp>
        <p:nvCxnSpPr>
          <p:cNvPr id="1050" name="Straight Connector 1049">
            <a:extLst>
              <a:ext uri="{FF2B5EF4-FFF2-40B4-BE49-F238E27FC236}">
                <a16:creationId xmlns:a16="http://schemas.microsoft.com/office/drawing/2014/main" id="{82A092D1-218A-0605-28BD-1EEEE461A548}"/>
              </a:ext>
            </a:extLst>
          </p:cNvPr>
          <p:cNvCxnSpPr>
            <a:cxnSpLocks/>
          </p:cNvCxnSpPr>
          <p:nvPr/>
        </p:nvCxnSpPr>
        <p:spPr>
          <a:xfrm>
            <a:off x="5037738" y="1767321"/>
            <a:ext cx="28618" cy="4343387"/>
          </a:xfrm>
          <a:prstGeom prst="line">
            <a:avLst/>
          </a:prstGeom>
          <a:ln w="38100">
            <a:solidFill>
              <a:srgbClr val="2B2B2B">
                <a:alpha val="49759"/>
              </a:srgbClr>
            </a:solidFill>
            <a:prstDash val="sysDot"/>
          </a:ln>
        </p:spPr>
        <p:style>
          <a:lnRef idx="2">
            <a:schemeClr val="accent1"/>
          </a:lnRef>
          <a:fillRef idx="0">
            <a:schemeClr val="accent1"/>
          </a:fillRef>
          <a:effectRef idx="1">
            <a:schemeClr val="accent1"/>
          </a:effectRef>
          <a:fontRef idx="minor">
            <a:schemeClr val="tx1"/>
          </a:fontRef>
        </p:style>
      </p:cxnSp>
      <p:cxnSp>
        <p:nvCxnSpPr>
          <p:cNvPr id="1051" name="Straight Connector 1050">
            <a:extLst>
              <a:ext uri="{FF2B5EF4-FFF2-40B4-BE49-F238E27FC236}">
                <a16:creationId xmlns:a16="http://schemas.microsoft.com/office/drawing/2014/main" id="{28998D5D-3D3D-D293-ACCE-AEB0D9ED8E5E}"/>
              </a:ext>
            </a:extLst>
          </p:cNvPr>
          <p:cNvCxnSpPr>
            <a:cxnSpLocks/>
          </p:cNvCxnSpPr>
          <p:nvPr/>
        </p:nvCxnSpPr>
        <p:spPr>
          <a:xfrm>
            <a:off x="4210423" y="1789092"/>
            <a:ext cx="26895" cy="4081842"/>
          </a:xfrm>
          <a:prstGeom prst="line">
            <a:avLst/>
          </a:prstGeom>
          <a:ln w="38100">
            <a:solidFill>
              <a:srgbClr val="2B2B2B">
                <a:alpha val="49759"/>
              </a:srgbClr>
            </a:solidFill>
            <a:prstDash val="sysDot"/>
          </a:ln>
        </p:spPr>
        <p:style>
          <a:lnRef idx="2">
            <a:schemeClr val="accent1"/>
          </a:lnRef>
          <a:fillRef idx="0">
            <a:schemeClr val="accent1"/>
          </a:fillRef>
          <a:effectRef idx="1">
            <a:schemeClr val="accent1"/>
          </a:effectRef>
          <a:fontRef idx="minor">
            <a:schemeClr val="tx1"/>
          </a:fontRef>
        </p:style>
      </p:cxnSp>
      <p:grpSp>
        <p:nvGrpSpPr>
          <p:cNvPr id="1052" name="Group 1051">
            <a:extLst>
              <a:ext uri="{FF2B5EF4-FFF2-40B4-BE49-F238E27FC236}">
                <a16:creationId xmlns:a16="http://schemas.microsoft.com/office/drawing/2014/main" id="{4EA0154B-4073-B0CC-DB5E-79E6C0E42C08}"/>
              </a:ext>
            </a:extLst>
          </p:cNvPr>
          <p:cNvGrpSpPr>
            <a:grpSpLocks/>
          </p:cNvGrpSpPr>
          <p:nvPr/>
        </p:nvGrpSpPr>
        <p:grpSpPr>
          <a:xfrm>
            <a:off x="725360" y="925979"/>
            <a:ext cx="10741280" cy="3601788"/>
            <a:chOff x="719483" y="2581879"/>
            <a:chExt cx="10741280" cy="3601788"/>
          </a:xfrm>
        </p:grpSpPr>
        <p:grpSp>
          <p:nvGrpSpPr>
            <p:cNvPr id="1053" name="Group 1052">
              <a:extLst>
                <a:ext uri="{FF2B5EF4-FFF2-40B4-BE49-F238E27FC236}">
                  <a16:creationId xmlns:a16="http://schemas.microsoft.com/office/drawing/2014/main" id="{BB829BCA-CBA4-D83A-7CB7-20959F013E83}"/>
                </a:ext>
              </a:extLst>
            </p:cNvPr>
            <p:cNvGrpSpPr>
              <a:grpSpLocks/>
            </p:cNvGrpSpPr>
            <p:nvPr/>
          </p:nvGrpSpPr>
          <p:grpSpPr>
            <a:xfrm>
              <a:off x="719483" y="3122929"/>
              <a:ext cx="10741280" cy="3060738"/>
              <a:chOff x="654241" y="3178575"/>
              <a:chExt cx="11361249" cy="3237398"/>
            </a:xfrm>
          </p:grpSpPr>
          <p:sp>
            <p:nvSpPr>
              <p:cNvPr id="1057" name="Arrow: Pentagon 33">
                <a:extLst>
                  <a:ext uri="{FF2B5EF4-FFF2-40B4-BE49-F238E27FC236}">
                    <a16:creationId xmlns:a16="http://schemas.microsoft.com/office/drawing/2014/main" id="{0802AB7A-7E46-480A-7363-F934B16906BA}"/>
                  </a:ext>
                </a:extLst>
              </p:cNvPr>
              <p:cNvSpPr>
                <a:spLocks/>
              </p:cNvSpPr>
              <p:nvPr/>
            </p:nvSpPr>
            <p:spPr>
              <a:xfrm>
                <a:off x="666672" y="3178575"/>
                <a:ext cx="2708684" cy="342057"/>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1</a:t>
                </a:r>
              </a:p>
            </p:txBody>
          </p:sp>
          <p:sp>
            <p:nvSpPr>
              <p:cNvPr id="1058" name="Arrow: Pentagon 34">
                <a:extLst>
                  <a:ext uri="{FF2B5EF4-FFF2-40B4-BE49-F238E27FC236}">
                    <a16:creationId xmlns:a16="http://schemas.microsoft.com/office/drawing/2014/main" id="{D41B9478-EC69-24A6-E0E1-5D99F0D8E8EB}"/>
                  </a:ext>
                </a:extLst>
              </p:cNvPr>
              <p:cNvSpPr>
                <a:spLocks/>
              </p:cNvSpPr>
              <p:nvPr/>
            </p:nvSpPr>
            <p:spPr>
              <a:xfrm>
                <a:off x="3476331" y="3178575"/>
                <a:ext cx="3067217" cy="342057"/>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2</a:t>
                </a:r>
              </a:p>
            </p:txBody>
          </p:sp>
          <p:sp>
            <p:nvSpPr>
              <p:cNvPr id="1059" name="Arrow: Pentagon 6">
                <a:extLst>
                  <a:ext uri="{FF2B5EF4-FFF2-40B4-BE49-F238E27FC236}">
                    <a16:creationId xmlns:a16="http://schemas.microsoft.com/office/drawing/2014/main" id="{847B5CA3-EF5E-AA02-B32D-B1145839CC77}"/>
                  </a:ext>
                </a:extLst>
              </p:cNvPr>
              <p:cNvSpPr>
                <a:spLocks/>
              </p:cNvSpPr>
              <p:nvPr/>
            </p:nvSpPr>
            <p:spPr>
              <a:xfrm>
                <a:off x="6644522" y="3179004"/>
                <a:ext cx="5351065" cy="340222"/>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3</a:t>
                </a:r>
              </a:p>
            </p:txBody>
          </p:sp>
          <p:sp>
            <p:nvSpPr>
              <p:cNvPr id="1060" name="Arrow: Pentagon 67">
                <a:extLst>
                  <a:ext uri="{FF2B5EF4-FFF2-40B4-BE49-F238E27FC236}">
                    <a16:creationId xmlns:a16="http://schemas.microsoft.com/office/drawing/2014/main" id="{210DE04C-A2C7-5C0C-F16A-94DE5BC6F8F0}"/>
                  </a:ext>
                </a:extLst>
              </p:cNvPr>
              <p:cNvSpPr>
                <a:spLocks/>
              </p:cNvSpPr>
              <p:nvPr/>
            </p:nvSpPr>
            <p:spPr>
              <a:xfrm>
                <a:off x="2399486" y="6115698"/>
                <a:ext cx="9616004" cy="300275"/>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Observability / Monitoring / Alerting</a:t>
                </a:r>
              </a:p>
            </p:txBody>
          </p:sp>
          <p:grpSp>
            <p:nvGrpSpPr>
              <p:cNvPr id="1061" name="Group 1060">
                <a:extLst>
                  <a:ext uri="{FF2B5EF4-FFF2-40B4-BE49-F238E27FC236}">
                    <a16:creationId xmlns:a16="http://schemas.microsoft.com/office/drawing/2014/main" id="{61A59A0F-C6AC-2A16-DFB4-B122323DF38F}"/>
                  </a:ext>
                </a:extLst>
              </p:cNvPr>
              <p:cNvGrpSpPr>
                <a:grpSpLocks/>
              </p:cNvGrpSpPr>
              <p:nvPr/>
            </p:nvGrpSpPr>
            <p:grpSpPr>
              <a:xfrm>
                <a:off x="654241" y="3660892"/>
                <a:ext cx="10685866" cy="308870"/>
                <a:chOff x="654241" y="3660892"/>
                <a:chExt cx="10685866" cy="308870"/>
              </a:xfrm>
            </p:grpSpPr>
            <p:sp>
              <p:nvSpPr>
                <p:cNvPr id="1081" name="Arrow: Pentagon 67">
                  <a:extLst>
                    <a:ext uri="{FF2B5EF4-FFF2-40B4-BE49-F238E27FC236}">
                      <a16:creationId xmlns:a16="http://schemas.microsoft.com/office/drawing/2014/main" id="{97FEB771-6C9B-5657-BD86-CE28FBA73586}"/>
                    </a:ext>
                  </a:extLst>
                </p:cNvPr>
                <p:cNvSpPr>
                  <a:spLocks/>
                </p:cNvSpPr>
                <p:nvPr/>
              </p:nvSpPr>
              <p:spPr>
                <a:xfrm>
                  <a:off x="7129109" y="3672853"/>
                  <a:ext cx="4210998"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Partnership Enablement – attribution and analytics</a:t>
                  </a:r>
                </a:p>
              </p:txBody>
            </p:sp>
            <p:sp>
              <p:nvSpPr>
                <p:cNvPr id="1082" name="Arrow: Pentagon 67">
                  <a:extLst>
                    <a:ext uri="{FF2B5EF4-FFF2-40B4-BE49-F238E27FC236}">
                      <a16:creationId xmlns:a16="http://schemas.microsoft.com/office/drawing/2014/main" id="{2125EE73-7185-78DD-60E7-12E2D8A33E8C}"/>
                    </a:ext>
                  </a:extLst>
                </p:cNvPr>
                <p:cNvSpPr>
                  <a:spLocks/>
                </p:cNvSpPr>
                <p:nvPr/>
              </p:nvSpPr>
              <p:spPr>
                <a:xfrm>
                  <a:off x="654241" y="3660892"/>
                  <a:ext cx="1303109" cy="296909"/>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Model</a:t>
                  </a:r>
                </a:p>
              </p:txBody>
            </p:sp>
            <p:sp>
              <p:nvSpPr>
                <p:cNvPr id="1083" name="Arrow: Pentagon 67">
                  <a:extLst>
                    <a:ext uri="{FF2B5EF4-FFF2-40B4-BE49-F238E27FC236}">
                      <a16:creationId xmlns:a16="http://schemas.microsoft.com/office/drawing/2014/main" id="{8A2BBC53-66CA-DB6B-0943-26632B27B585}"/>
                    </a:ext>
                  </a:extLst>
                </p:cNvPr>
                <p:cNvSpPr>
                  <a:spLocks/>
                </p:cNvSpPr>
                <p:nvPr/>
              </p:nvSpPr>
              <p:spPr>
                <a:xfrm>
                  <a:off x="1931645" y="3660892"/>
                  <a:ext cx="3067217"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Governance / Event Governance</a:t>
                  </a:r>
                </a:p>
              </p:txBody>
            </p:sp>
            <p:sp>
              <p:nvSpPr>
                <p:cNvPr id="1084" name="Arrow: Pentagon 67">
                  <a:extLst>
                    <a:ext uri="{FF2B5EF4-FFF2-40B4-BE49-F238E27FC236}">
                      <a16:creationId xmlns:a16="http://schemas.microsoft.com/office/drawing/2014/main" id="{70727CA7-D3CA-BDCD-E79C-2AD605E7D59E}"/>
                    </a:ext>
                  </a:extLst>
                </p:cNvPr>
                <p:cNvSpPr>
                  <a:spLocks/>
                </p:cNvSpPr>
                <p:nvPr/>
              </p:nvSpPr>
              <p:spPr>
                <a:xfrm>
                  <a:off x="4973157" y="3660892"/>
                  <a:ext cx="2181658"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SFMC Audience Creation</a:t>
                  </a:r>
                </a:p>
              </p:txBody>
            </p:sp>
          </p:grpSp>
          <p:grpSp>
            <p:nvGrpSpPr>
              <p:cNvPr id="1062" name="Group 1061">
                <a:extLst>
                  <a:ext uri="{FF2B5EF4-FFF2-40B4-BE49-F238E27FC236}">
                    <a16:creationId xmlns:a16="http://schemas.microsoft.com/office/drawing/2014/main" id="{8312F61B-9A76-CAA3-BC6B-8EE5F681E7BC}"/>
                  </a:ext>
                </a:extLst>
              </p:cNvPr>
              <p:cNvGrpSpPr>
                <a:grpSpLocks/>
              </p:cNvGrpSpPr>
              <p:nvPr/>
            </p:nvGrpSpPr>
            <p:grpSpPr>
              <a:xfrm>
                <a:off x="834350" y="4090942"/>
                <a:ext cx="11161231" cy="308799"/>
                <a:chOff x="834350" y="4054148"/>
                <a:chExt cx="11161231" cy="308799"/>
              </a:xfrm>
            </p:grpSpPr>
            <p:sp>
              <p:nvSpPr>
                <p:cNvPr id="1076" name="Arrow: Pentagon 67">
                  <a:extLst>
                    <a:ext uri="{FF2B5EF4-FFF2-40B4-BE49-F238E27FC236}">
                      <a16:creationId xmlns:a16="http://schemas.microsoft.com/office/drawing/2014/main" id="{A93DE121-7F76-5DE1-BC87-07CEF674BE32}"/>
                    </a:ext>
                  </a:extLst>
                </p:cNvPr>
                <p:cNvSpPr>
                  <a:spLocks/>
                </p:cNvSpPr>
                <p:nvPr/>
              </p:nvSpPr>
              <p:spPr>
                <a:xfrm>
                  <a:off x="834350" y="4062674"/>
                  <a:ext cx="2003338" cy="296909"/>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Initial Core Identity</a:t>
                  </a:r>
                </a:p>
              </p:txBody>
            </p:sp>
            <p:sp>
              <p:nvSpPr>
                <p:cNvPr id="1077" name="Arrow: Pentagon 67">
                  <a:extLst>
                    <a:ext uri="{FF2B5EF4-FFF2-40B4-BE49-F238E27FC236}">
                      <a16:creationId xmlns:a16="http://schemas.microsoft.com/office/drawing/2014/main" id="{40678F1F-943D-1D02-20D4-D9F0EFDC036E}"/>
                    </a:ext>
                  </a:extLst>
                </p:cNvPr>
                <p:cNvSpPr>
                  <a:spLocks/>
                </p:cNvSpPr>
                <p:nvPr/>
              </p:nvSpPr>
              <p:spPr>
                <a:xfrm>
                  <a:off x="2814942" y="4054148"/>
                  <a:ext cx="2649989" cy="3002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Reverse ETL &amp; Linked Audiences</a:t>
                  </a:r>
                </a:p>
              </p:txBody>
            </p:sp>
            <p:sp>
              <p:nvSpPr>
                <p:cNvPr id="1078" name="Arrow: Pentagon 67">
                  <a:extLst>
                    <a:ext uri="{FF2B5EF4-FFF2-40B4-BE49-F238E27FC236}">
                      <a16:creationId xmlns:a16="http://schemas.microsoft.com/office/drawing/2014/main" id="{11BC6DD8-D046-9AC9-11A1-066DA4C28523}"/>
                    </a:ext>
                  </a:extLst>
                </p:cNvPr>
                <p:cNvSpPr>
                  <a:spLocks/>
                </p:cNvSpPr>
                <p:nvPr/>
              </p:nvSpPr>
              <p:spPr>
                <a:xfrm>
                  <a:off x="5442185" y="4062673"/>
                  <a:ext cx="2023040" cy="3002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Activation Governance</a:t>
                  </a:r>
                </a:p>
              </p:txBody>
            </p:sp>
            <p:sp>
              <p:nvSpPr>
                <p:cNvPr id="1079" name="Arrow: Pentagon 67">
                  <a:extLst>
                    <a:ext uri="{FF2B5EF4-FFF2-40B4-BE49-F238E27FC236}">
                      <a16:creationId xmlns:a16="http://schemas.microsoft.com/office/drawing/2014/main" id="{D79B8B01-5F83-A02F-EE14-B742AA6FF00C}"/>
                    </a:ext>
                  </a:extLst>
                </p:cNvPr>
                <p:cNvSpPr>
                  <a:spLocks/>
                </p:cNvSpPr>
                <p:nvPr/>
              </p:nvSpPr>
              <p:spPr>
                <a:xfrm>
                  <a:off x="7442479" y="4054148"/>
                  <a:ext cx="2377079" cy="305435"/>
                </a:xfrm>
                <a:prstGeom prst="notchedRightArrow">
                  <a:avLst>
                    <a:gd name="adj1" fmla="val 100000"/>
                    <a:gd name="adj2" fmla="val 50000"/>
                  </a:avLst>
                </a:prstGeom>
                <a:solidFill>
                  <a:srgbClr val="FBCCCC"/>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Migrate Offers Engine</a:t>
                  </a:r>
                </a:p>
              </p:txBody>
            </p:sp>
            <p:sp>
              <p:nvSpPr>
                <p:cNvPr id="1080" name="Arrow: Pentagon 67">
                  <a:extLst>
                    <a:ext uri="{FF2B5EF4-FFF2-40B4-BE49-F238E27FC236}">
                      <a16:creationId xmlns:a16="http://schemas.microsoft.com/office/drawing/2014/main" id="{C1D99714-B9D8-2C4A-BD59-D54CF4002F7E}"/>
                    </a:ext>
                  </a:extLst>
                </p:cNvPr>
                <p:cNvSpPr>
                  <a:spLocks/>
                </p:cNvSpPr>
                <p:nvPr/>
              </p:nvSpPr>
              <p:spPr>
                <a:xfrm>
                  <a:off x="9796812" y="4054148"/>
                  <a:ext cx="2198769" cy="300274"/>
                </a:xfrm>
                <a:prstGeom prst="notchedRightArrow">
                  <a:avLst>
                    <a:gd name="adj1" fmla="val 100000"/>
                    <a:gd name="adj2" fmla="val 50000"/>
                  </a:avLst>
                </a:prstGeom>
                <a:solidFill>
                  <a:schemeClr val="bg1">
                    <a:lumMod val="65000"/>
                    <a:alpha val="33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Enable AI/ML capabilities</a:t>
                  </a:r>
                </a:p>
              </p:txBody>
            </p:sp>
          </p:grpSp>
          <p:grpSp>
            <p:nvGrpSpPr>
              <p:cNvPr id="1063" name="Group 1062">
                <a:extLst>
                  <a:ext uri="{FF2B5EF4-FFF2-40B4-BE49-F238E27FC236}">
                    <a16:creationId xmlns:a16="http://schemas.microsoft.com/office/drawing/2014/main" id="{05D0E4E6-3F02-F42F-62C8-684F96BA5209}"/>
                  </a:ext>
                </a:extLst>
              </p:cNvPr>
              <p:cNvGrpSpPr>
                <a:grpSpLocks/>
              </p:cNvGrpSpPr>
              <p:nvPr/>
            </p:nvGrpSpPr>
            <p:grpSpPr>
              <a:xfrm>
                <a:off x="1129317" y="4520921"/>
                <a:ext cx="10162517" cy="469826"/>
                <a:chOff x="1129317" y="4449864"/>
                <a:chExt cx="10162517" cy="469826"/>
              </a:xfrm>
            </p:grpSpPr>
            <p:sp>
              <p:nvSpPr>
                <p:cNvPr id="1072" name="Arrow: Pentagon 67">
                  <a:extLst>
                    <a:ext uri="{FF2B5EF4-FFF2-40B4-BE49-F238E27FC236}">
                      <a16:creationId xmlns:a16="http://schemas.microsoft.com/office/drawing/2014/main" id="{FC3243EC-E11D-9FEC-D12D-F2D3B1D7F84D}"/>
                    </a:ext>
                  </a:extLst>
                </p:cNvPr>
                <p:cNvSpPr>
                  <a:spLocks/>
                </p:cNvSpPr>
                <p:nvPr/>
              </p:nvSpPr>
              <p:spPr>
                <a:xfrm>
                  <a:off x="1129317" y="4460881"/>
                  <a:ext cx="2383065" cy="458807"/>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Privacy/Consent Management</a:t>
                  </a:r>
                </a:p>
              </p:txBody>
            </p:sp>
            <p:sp>
              <p:nvSpPr>
                <p:cNvPr id="1073" name="Arrow: Pentagon 67">
                  <a:extLst>
                    <a:ext uri="{FF2B5EF4-FFF2-40B4-BE49-F238E27FC236}">
                      <a16:creationId xmlns:a16="http://schemas.microsoft.com/office/drawing/2014/main" id="{E0303584-F450-6832-A89C-FF9C75433B04}"/>
                    </a:ext>
                  </a:extLst>
                </p:cNvPr>
                <p:cNvSpPr>
                  <a:spLocks/>
                </p:cNvSpPr>
                <p:nvPr/>
              </p:nvSpPr>
              <p:spPr>
                <a:xfrm>
                  <a:off x="3486782" y="4460881"/>
                  <a:ext cx="2383065" cy="458807"/>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a:solidFill>
                        <a:sysClr val="windowText" lastClr="000000"/>
                      </a:solidFill>
                      <a:latin typeface="Inter" panose="02000503000000020004" pitchFamily="2" charset="0"/>
                      <a:ea typeface="Inter" panose="02000503000000020004" pitchFamily="2" charset="0"/>
                      <a:cs typeface="Arial" panose="020B0604020202020204" pitchFamily="34" charset="0"/>
                    </a:rPr>
                    <a:t>Migrate to new user source of truth</a:t>
                  </a:r>
                </a:p>
              </p:txBody>
            </p:sp>
            <p:sp>
              <p:nvSpPr>
                <p:cNvPr id="1074" name="Arrow: Pentagon 67">
                  <a:extLst>
                    <a:ext uri="{FF2B5EF4-FFF2-40B4-BE49-F238E27FC236}">
                      <a16:creationId xmlns:a16="http://schemas.microsoft.com/office/drawing/2014/main" id="{A521EB9A-FA56-FEBA-6C72-2BDC4891CFCE}"/>
                    </a:ext>
                  </a:extLst>
                </p:cNvPr>
                <p:cNvSpPr>
                  <a:spLocks/>
                </p:cNvSpPr>
                <p:nvPr/>
              </p:nvSpPr>
              <p:spPr>
                <a:xfrm>
                  <a:off x="5844247" y="4460881"/>
                  <a:ext cx="2383065" cy="4588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Retire Legacy SOT</a:t>
                  </a:r>
                </a:p>
              </p:txBody>
            </p:sp>
            <p:sp>
              <p:nvSpPr>
                <p:cNvPr id="1075" name="Arrow: Pentagon 67">
                  <a:extLst>
                    <a:ext uri="{FF2B5EF4-FFF2-40B4-BE49-F238E27FC236}">
                      <a16:creationId xmlns:a16="http://schemas.microsoft.com/office/drawing/2014/main" id="{EF253FF1-2456-BFB9-79B0-9E913DABCBC5}"/>
                    </a:ext>
                  </a:extLst>
                </p:cNvPr>
                <p:cNvSpPr>
                  <a:spLocks/>
                </p:cNvSpPr>
                <p:nvPr/>
              </p:nvSpPr>
              <p:spPr>
                <a:xfrm>
                  <a:off x="8201712" y="4449864"/>
                  <a:ext cx="3090122" cy="457200"/>
                </a:xfrm>
                <a:prstGeom prst="notchedRightArrow">
                  <a:avLst>
                    <a:gd name="adj1" fmla="val 100000"/>
                    <a:gd name="adj2" fmla="val 50000"/>
                  </a:avLst>
                </a:prstGeom>
                <a:solidFill>
                  <a:srgbClr val="FBCCCC"/>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a:solidFill>
                        <a:sysClr val="windowText" lastClr="000000"/>
                      </a:solidFill>
                      <a:latin typeface="Inter" panose="02000503000000020004" pitchFamily="2" charset="0"/>
                      <a:ea typeface="Inter" panose="02000503000000020004" pitchFamily="2" charset="0"/>
                      <a:cs typeface="Arial" panose="020B0604020202020204" pitchFamily="34" charset="0"/>
                    </a:rPr>
                    <a:t>Omni-Channel Automation and Innovation</a:t>
                  </a:r>
                </a:p>
              </p:txBody>
            </p:sp>
          </p:grpSp>
          <p:grpSp>
            <p:nvGrpSpPr>
              <p:cNvPr id="1064" name="Group 1063">
                <a:extLst>
                  <a:ext uri="{FF2B5EF4-FFF2-40B4-BE49-F238E27FC236}">
                    <a16:creationId xmlns:a16="http://schemas.microsoft.com/office/drawing/2014/main" id="{057DEFCF-0CDE-F77E-7D46-2A72A9A6F4F0}"/>
                  </a:ext>
                </a:extLst>
              </p:cNvPr>
              <p:cNvGrpSpPr>
                <a:grpSpLocks/>
              </p:cNvGrpSpPr>
              <p:nvPr/>
            </p:nvGrpSpPr>
            <p:grpSpPr>
              <a:xfrm>
                <a:off x="1688035" y="5683203"/>
                <a:ext cx="10282226" cy="311316"/>
                <a:chOff x="1713352" y="5479218"/>
                <a:chExt cx="10282226" cy="311316"/>
              </a:xfrm>
            </p:grpSpPr>
            <p:sp>
              <p:nvSpPr>
                <p:cNvPr id="1069" name="Arrow: Pentagon 67">
                  <a:extLst>
                    <a:ext uri="{FF2B5EF4-FFF2-40B4-BE49-F238E27FC236}">
                      <a16:creationId xmlns:a16="http://schemas.microsoft.com/office/drawing/2014/main" id="{01FF6572-E8D4-287D-E78D-DB59F96972ED}"/>
                    </a:ext>
                  </a:extLst>
                </p:cNvPr>
                <p:cNvSpPr>
                  <a:spLocks/>
                </p:cNvSpPr>
                <p:nvPr/>
              </p:nvSpPr>
              <p:spPr>
                <a:xfrm>
                  <a:off x="1713352" y="5479218"/>
                  <a:ext cx="2431063" cy="301752"/>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Activation Platform Integration</a:t>
                  </a:r>
                </a:p>
              </p:txBody>
            </p:sp>
            <p:sp>
              <p:nvSpPr>
                <p:cNvPr id="1070" name="Arrow: Pentagon 67">
                  <a:extLst>
                    <a:ext uri="{FF2B5EF4-FFF2-40B4-BE49-F238E27FC236}">
                      <a16:creationId xmlns:a16="http://schemas.microsoft.com/office/drawing/2014/main" id="{77A7F4CB-1C57-1CA7-729B-84F582A28F86}"/>
                    </a:ext>
                  </a:extLst>
                </p:cNvPr>
                <p:cNvSpPr>
                  <a:spLocks/>
                </p:cNvSpPr>
                <p:nvPr/>
              </p:nvSpPr>
              <p:spPr>
                <a:xfrm>
                  <a:off x="4117486" y="5488782"/>
                  <a:ext cx="3885970" cy="301752"/>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Campaign Automatization</a:t>
                  </a:r>
                </a:p>
              </p:txBody>
            </p:sp>
            <p:sp>
              <p:nvSpPr>
                <p:cNvPr id="1071" name="Arrow: Pentagon 67">
                  <a:extLst>
                    <a:ext uri="{FF2B5EF4-FFF2-40B4-BE49-F238E27FC236}">
                      <a16:creationId xmlns:a16="http://schemas.microsoft.com/office/drawing/2014/main" id="{7155D948-D4EB-D41A-0A48-E9AEBABA0C9F}"/>
                    </a:ext>
                  </a:extLst>
                </p:cNvPr>
                <p:cNvSpPr>
                  <a:spLocks/>
                </p:cNvSpPr>
                <p:nvPr/>
              </p:nvSpPr>
              <p:spPr>
                <a:xfrm>
                  <a:off x="7976527" y="5488782"/>
                  <a:ext cx="4019051" cy="301752"/>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a:solidFill>
                        <a:sysClr val="windowText" lastClr="000000"/>
                      </a:solidFill>
                      <a:latin typeface="Inter" panose="02000503000000020004" pitchFamily="2" charset="0"/>
                      <a:ea typeface="Inter" panose="02000503000000020004" pitchFamily="2" charset="0"/>
                      <a:cs typeface="Arial" panose="020B0604020202020204" pitchFamily="34" charset="0"/>
                    </a:rPr>
                    <a:t>Standardized &amp; Automated Campaign Reporting</a:t>
                  </a:r>
                </a:p>
              </p:txBody>
            </p:sp>
          </p:grpSp>
          <p:grpSp>
            <p:nvGrpSpPr>
              <p:cNvPr id="1065" name="Group 1064">
                <a:extLst>
                  <a:ext uri="{FF2B5EF4-FFF2-40B4-BE49-F238E27FC236}">
                    <a16:creationId xmlns:a16="http://schemas.microsoft.com/office/drawing/2014/main" id="{2FBF5FA2-04E5-E7FD-8B0C-676159B14D99}"/>
                  </a:ext>
                </a:extLst>
              </p:cNvPr>
              <p:cNvGrpSpPr>
                <a:grpSpLocks/>
              </p:cNvGrpSpPr>
              <p:nvPr/>
            </p:nvGrpSpPr>
            <p:grpSpPr>
              <a:xfrm>
                <a:off x="1291550" y="5111927"/>
                <a:ext cx="9299345" cy="450096"/>
                <a:chOff x="1291550" y="5026060"/>
                <a:chExt cx="9299345" cy="450096"/>
              </a:xfrm>
            </p:grpSpPr>
            <p:sp>
              <p:nvSpPr>
                <p:cNvPr id="1066" name="Arrow: Pentagon 67">
                  <a:extLst>
                    <a:ext uri="{FF2B5EF4-FFF2-40B4-BE49-F238E27FC236}">
                      <a16:creationId xmlns:a16="http://schemas.microsoft.com/office/drawing/2014/main" id="{70323E97-A619-7E78-A4AD-F201C7003BBA}"/>
                    </a:ext>
                  </a:extLst>
                </p:cNvPr>
                <p:cNvSpPr>
                  <a:spLocks/>
                </p:cNvSpPr>
                <p:nvPr/>
              </p:nvSpPr>
              <p:spPr>
                <a:xfrm>
                  <a:off x="1291550" y="5026060"/>
                  <a:ext cx="2379136" cy="444574"/>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Site Tagging &amp; Events</a:t>
                  </a:r>
                </a:p>
              </p:txBody>
            </p:sp>
            <p:sp>
              <p:nvSpPr>
                <p:cNvPr id="1067" name="Arrow: Pentagon 67">
                  <a:extLst>
                    <a:ext uri="{FF2B5EF4-FFF2-40B4-BE49-F238E27FC236}">
                      <a16:creationId xmlns:a16="http://schemas.microsoft.com/office/drawing/2014/main" id="{55AACD5B-5745-1B11-C7C9-B40B4CB3EE9D}"/>
                    </a:ext>
                  </a:extLst>
                </p:cNvPr>
                <p:cNvSpPr>
                  <a:spLocks/>
                </p:cNvSpPr>
                <p:nvPr/>
              </p:nvSpPr>
              <p:spPr>
                <a:xfrm>
                  <a:off x="3647272" y="5031582"/>
                  <a:ext cx="4034015" cy="4445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Real-Time Engine Legacy Migration</a:t>
                  </a:r>
                </a:p>
              </p:txBody>
            </p:sp>
            <p:sp>
              <p:nvSpPr>
                <p:cNvPr id="1068" name="Arrow: Pentagon 67">
                  <a:extLst>
                    <a:ext uri="{FF2B5EF4-FFF2-40B4-BE49-F238E27FC236}">
                      <a16:creationId xmlns:a16="http://schemas.microsoft.com/office/drawing/2014/main" id="{464D9FB4-55A2-F454-CF67-48BDEA0BB809}"/>
                    </a:ext>
                  </a:extLst>
                </p:cNvPr>
                <p:cNvSpPr>
                  <a:spLocks/>
                </p:cNvSpPr>
                <p:nvPr/>
              </p:nvSpPr>
              <p:spPr>
                <a:xfrm>
                  <a:off x="7657873" y="5031582"/>
                  <a:ext cx="2933022" cy="4445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Warehouse / Reporting Foundation</a:t>
                  </a:r>
                </a:p>
              </p:txBody>
            </p:sp>
          </p:grpSp>
        </p:grpSp>
        <p:sp>
          <p:nvSpPr>
            <p:cNvPr id="1054" name="Arrow: Pentagon 33">
              <a:extLst>
                <a:ext uri="{FF2B5EF4-FFF2-40B4-BE49-F238E27FC236}">
                  <a16:creationId xmlns:a16="http://schemas.microsoft.com/office/drawing/2014/main" id="{206F567F-09C9-D19E-8D86-EAACD789A2C0}"/>
                </a:ext>
              </a:extLst>
            </p:cNvPr>
            <p:cNvSpPr>
              <a:spLocks/>
            </p:cNvSpPr>
            <p:nvPr/>
          </p:nvSpPr>
          <p:spPr>
            <a:xfrm>
              <a:off x="731236" y="2581879"/>
              <a:ext cx="3500542" cy="427766"/>
            </a:xfrm>
            <a:prstGeom prst="rect">
              <a:avLst/>
            </a:prstGeom>
            <a:solidFill>
              <a:srgbClr val="E91C24"/>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chemeClr val="bg1"/>
                  </a:solidFill>
                  <a:latin typeface="Inter" panose="02000503000000020004" pitchFamily="2" charset="0"/>
                  <a:ea typeface="Inter" panose="02000503000000020004" pitchFamily="2" charset="0"/>
                  <a:cs typeface="Arial" panose="020B0604020202020204" pitchFamily="34" charset="0"/>
                </a:rPr>
                <a:t>The Plan</a:t>
              </a:r>
            </a:p>
          </p:txBody>
        </p:sp>
        <p:sp>
          <p:nvSpPr>
            <p:cNvPr id="1055" name="Arrow: Pentagon 33">
              <a:extLst>
                <a:ext uri="{FF2B5EF4-FFF2-40B4-BE49-F238E27FC236}">
                  <a16:creationId xmlns:a16="http://schemas.microsoft.com/office/drawing/2014/main" id="{AD1EE3C5-4D4D-0CCA-EB9D-3776CEF211FE}"/>
                </a:ext>
              </a:extLst>
            </p:cNvPr>
            <p:cNvSpPr>
              <a:spLocks/>
            </p:cNvSpPr>
            <p:nvPr/>
          </p:nvSpPr>
          <p:spPr>
            <a:xfrm>
              <a:off x="4345729" y="2584606"/>
              <a:ext cx="3500542" cy="427766"/>
            </a:xfrm>
            <a:prstGeom prst="rect">
              <a:avLst/>
            </a:prstGeom>
            <a:solidFill>
              <a:srgbClr val="FBCCCC"/>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rgbClr val="2B2B2B"/>
                  </a:solidFill>
                  <a:latin typeface="Inter" panose="02000503000000020004" pitchFamily="2" charset="0"/>
                  <a:ea typeface="Inter" panose="02000503000000020004" pitchFamily="2" charset="0"/>
                  <a:cs typeface="Arial" panose="020B0604020202020204" pitchFamily="34" charset="0"/>
                </a:rPr>
                <a:t>New Business Needs</a:t>
              </a:r>
            </a:p>
          </p:txBody>
        </p:sp>
        <p:sp>
          <p:nvSpPr>
            <p:cNvPr id="1056" name="Arrow: Pentagon 33">
              <a:extLst>
                <a:ext uri="{FF2B5EF4-FFF2-40B4-BE49-F238E27FC236}">
                  <a16:creationId xmlns:a16="http://schemas.microsoft.com/office/drawing/2014/main" id="{F61960B7-FB7D-9100-D6B4-B4B7C4B17DBD}"/>
                </a:ext>
              </a:extLst>
            </p:cNvPr>
            <p:cNvSpPr>
              <a:spLocks/>
            </p:cNvSpPr>
            <p:nvPr/>
          </p:nvSpPr>
          <p:spPr>
            <a:xfrm>
              <a:off x="7960221" y="2584257"/>
              <a:ext cx="3500542" cy="427766"/>
            </a:xfrm>
            <a:prstGeom prst="rect">
              <a:avLst/>
            </a:prstGeom>
            <a:solidFill>
              <a:srgbClr val="F6F1E7"/>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rgbClr val="2B2B2B"/>
                  </a:solidFill>
                  <a:latin typeface="Inter" panose="02000503000000020004" pitchFamily="2" charset="0"/>
                  <a:ea typeface="Inter" panose="02000503000000020004" pitchFamily="2" charset="0"/>
                  <a:cs typeface="Arial" panose="020B0604020202020204" pitchFamily="34" charset="0"/>
                </a:rPr>
                <a:t>Capabilities</a:t>
              </a:r>
            </a:p>
          </p:txBody>
        </p:sp>
      </p:grpSp>
      <p:grpSp>
        <p:nvGrpSpPr>
          <p:cNvPr id="1085" name="Group 1084">
            <a:extLst>
              <a:ext uri="{FF2B5EF4-FFF2-40B4-BE49-F238E27FC236}">
                <a16:creationId xmlns:a16="http://schemas.microsoft.com/office/drawing/2014/main" id="{D73091CB-C7D1-3A82-4DFB-5A90075F0AB0}"/>
              </a:ext>
            </a:extLst>
          </p:cNvPr>
          <p:cNvGrpSpPr/>
          <p:nvPr/>
        </p:nvGrpSpPr>
        <p:grpSpPr>
          <a:xfrm>
            <a:off x="3841515" y="4725522"/>
            <a:ext cx="765047" cy="765042"/>
            <a:chOff x="5570805" y="935580"/>
            <a:chExt cx="765047" cy="765042"/>
          </a:xfrm>
        </p:grpSpPr>
        <p:sp>
          <p:nvSpPr>
            <p:cNvPr id="1086" name="Oval 1085">
              <a:extLst>
                <a:ext uri="{FF2B5EF4-FFF2-40B4-BE49-F238E27FC236}">
                  <a16:creationId xmlns:a16="http://schemas.microsoft.com/office/drawing/2014/main" id="{44713A64-7D59-D8A7-C5C5-2D1804EE8492}"/>
                </a:ext>
              </a:extLst>
            </p:cNvPr>
            <p:cNvSpPr/>
            <p:nvPr/>
          </p:nvSpPr>
          <p:spPr>
            <a:xfrm>
              <a:off x="5570805" y="935580"/>
              <a:ext cx="765047" cy="765042"/>
            </a:xfrm>
            <a:prstGeom prst="ellipse">
              <a:avLst/>
            </a:prstGeom>
            <a:solidFill>
              <a:srgbClr val="FBCC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u="none" strike="noStrike" kern="1200" cap="none" spc="0" normalizeH="0" baseline="0" noProof="0">
                <a:ln>
                  <a:noFill/>
                </a:ln>
                <a:solidFill>
                  <a:prstClr val="white"/>
                </a:solidFill>
                <a:effectLst/>
                <a:uLnTx/>
                <a:uFillTx/>
                <a:latin typeface="Inter" panose="02000503000000020004" pitchFamily="2" charset="0"/>
                <a:ea typeface="+mn-ea"/>
                <a:cs typeface="+mn-cs"/>
              </a:endParaRPr>
            </a:p>
          </p:txBody>
        </p:sp>
        <p:pic>
          <p:nvPicPr>
            <p:cNvPr id="1087" name="Picture 4" descr="Secure AI Agent &amp; User Authentication | Auth0">
              <a:extLst>
                <a:ext uri="{FF2B5EF4-FFF2-40B4-BE49-F238E27FC236}">
                  <a16:creationId xmlns:a16="http://schemas.microsoft.com/office/drawing/2014/main" id="{2205B7BD-85F0-0B5D-1551-8693B48D8A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8473" y="1179332"/>
              <a:ext cx="609710" cy="277538"/>
            </a:xfrm>
            <a:prstGeom prst="rect">
              <a:avLst/>
            </a:prstGeom>
            <a:noFill/>
            <a:extLst>
              <a:ext uri="{909E8E84-426E-40DD-AFC4-6F175D3DCCD1}">
                <a14:hiddenFill xmlns:a14="http://schemas.microsoft.com/office/drawing/2010/main">
                  <a:solidFill>
                    <a:srgbClr val="FFFFFF"/>
                  </a:solidFill>
                </a14:hiddenFill>
              </a:ext>
            </a:extLst>
          </p:spPr>
        </p:pic>
      </p:grpSp>
      <p:sp>
        <p:nvSpPr>
          <p:cNvPr id="1089" name="Pentagon 45">
            <a:extLst>
              <a:ext uri="{FF2B5EF4-FFF2-40B4-BE49-F238E27FC236}">
                <a16:creationId xmlns:a16="http://schemas.microsoft.com/office/drawing/2014/main" id="{A1BDEC8C-F186-38BD-3A04-1D08C4C670F2}"/>
              </a:ext>
            </a:extLst>
          </p:cNvPr>
          <p:cNvSpPr/>
          <p:nvPr/>
        </p:nvSpPr>
        <p:spPr>
          <a:xfrm>
            <a:off x="4210422" y="5635097"/>
            <a:ext cx="4703247" cy="235837"/>
          </a:xfrm>
          <a:prstGeom prst="homePlate">
            <a:avLst>
              <a:gd name="adj" fmla="val 0"/>
            </a:avLst>
          </a:prstGeom>
          <a:solidFill>
            <a:srgbClr val="F6F1E7"/>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050" b="1">
                <a:solidFill>
                  <a:srgbClr val="2B2B2B"/>
                </a:solidFill>
                <a:latin typeface="Inter" panose="02000503000000020004" pitchFamily="2" charset="0"/>
                <a:ea typeface="Inter" panose="02000503000000020004" pitchFamily="2" charset="0"/>
              </a:rPr>
              <a:t>Controlled Ingestion Model: </a:t>
            </a:r>
            <a:r>
              <a:rPr lang="en-US" sz="1050">
                <a:solidFill>
                  <a:srgbClr val="2B2B2B"/>
                </a:solidFill>
                <a:latin typeface="Inter" panose="02000503000000020004" pitchFamily="2" charset="0"/>
                <a:ea typeface="Inter" panose="02000503000000020004" pitchFamily="2" charset="0"/>
              </a:rPr>
              <a:t>Unified Profile with Identity Resolution</a:t>
            </a:r>
          </a:p>
        </p:txBody>
      </p:sp>
      <p:pic>
        <p:nvPicPr>
          <p:cNvPr id="1090" name="Graphic 1089" descr="Unlock with solid fill">
            <a:extLst>
              <a:ext uri="{FF2B5EF4-FFF2-40B4-BE49-F238E27FC236}">
                <a16:creationId xmlns:a16="http://schemas.microsoft.com/office/drawing/2014/main" id="{4E7BFC11-8980-087E-CC32-BE3332D5385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42410" y="5672841"/>
            <a:ext cx="142856" cy="146304"/>
          </a:xfrm>
          <a:prstGeom prst="rect">
            <a:avLst/>
          </a:prstGeom>
        </p:spPr>
      </p:pic>
      <p:sp>
        <p:nvSpPr>
          <p:cNvPr id="1139" name="Pentagon 45">
            <a:extLst>
              <a:ext uri="{FF2B5EF4-FFF2-40B4-BE49-F238E27FC236}">
                <a16:creationId xmlns:a16="http://schemas.microsoft.com/office/drawing/2014/main" id="{586BB077-5EAC-5CE4-D430-6CFBC4A6E5F7}"/>
              </a:ext>
            </a:extLst>
          </p:cNvPr>
          <p:cNvSpPr/>
          <p:nvPr/>
        </p:nvSpPr>
        <p:spPr>
          <a:xfrm>
            <a:off x="5044994" y="5954411"/>
            <a:ext cx="3894992" cy="235837"/>
          </a:xfrm>
          <a:prstGeom prst="homePlate">
            <a:avLst>
              <a:gd name="adj" fmla="val 0"/>
            </a:avLst>
          </a:prstGeom>
          <a:solidFill>
            <a:srgbClr val="F6F1E7"/>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050" b="1">
                <a:solidFill>
                  <a:srgbClr val="2B2B2B"/>
                </a:solidFill>
                <a:latin typeface="Inter" panose="02000503000000020004" pitchFamily="2" charset="0"/>
                <a:ea typeface="Inter" panose="02000503000000020004" pitchFamily="2" charset="0"/>
              </a:rPr>
              <a:t>Data Transformations: </a:t>
            </a:r>
            <a:r>
              <a:rPr lang="en-US" sz="1050">
                <a:solidFill>
                  <a:srgbClr val="2B2B2B"/>
                </a:solidFill>
                <a:latin typeface="Inter" panose="02000503000000020004" pitchFamily="2" charset="0"/>
                <a:ea typeface="Inter" panose="02000503000000020004" pitchFamily="2" charset="0"/>
              </a:rPr>
              <a:t>Standardized Purchase Events</a:t>
            </a:r>
          </a:p>
        </p:txBody>
      </p:sp>
      <p:pic>
        <p:nvPicPr>
          <p:cNvPr id="1140" name="Graphic 1139" descr="Unlock with solid fill">
            <a:extLst>
              <a:ext uri="{FF2B5EF4-FFF2-40B4-BE49-F238E27FC236}">
                <a16:creationId xmlns:a16="http://schemas.microsoft.com/office/drawing/2014/main" id="{E7854FA1-010B-6AF0-C4E2-BB31E5D4FD2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38736" y="6002483"/>
            <a:ext cx="142856" cy="146304"/>
          </a:xfrm>
          <a:prstGeom prst="rect">
            <a:avLst/>
          </a:prstGeom>
        </p:spPr>
      </p:pic>
      <p:sp>
        <p:nvSpPr>
          <p:cNvPr id="1141" name="Pentagon 45">
            <a:extLst>
              <a:ext uri="{FF2B5EF4-FFF2-40B4-BE49-F238E27FC236}">
                <a16:creationId xmlns:a16="http://schemas.microsoft.com/office/drawing/2014/main" id="{F2C969BA-1EEE-2F1D-A6FB-96798FF4310F}"/>
              </a:ext>
            </a:extLst>
          </p:cNvPr>
          <p:cNvSpPr/>
          <p:nvPr/>
        </p:nvSpPr>
        <p:spPr>
          <a:xfrm>
            <a:off x="5901337" y="6285165"/>
            <a:ext cx="3065653" cy="235837"/>
          </a:xfrm>
          <a:prstGeom prst="homePlate">
            <a:avLst>
              <a:gd name="adj" fmla="val 0"/>
            </a:avLst>
          </a:prstGeom>
          <a:solidFill>
            <a:srgbClr val="F6F1E7"/>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050" b="1">
                <a:solidFill>
                  <a:srgbClr val="2B2B2B"/>
                </a:solidFill>
                <a:latin typeface="Inter" panose="02000503000000020004" pitchFamily="2" charset="0"/>
                <a:ea typeface="Inter" panose="02000503000000020004" pitchFamily="2" charset="0"/>
              </a:rPr>
              <a:t>Event Orchestration: </a:t>
            </a:r>
            <a:r>
              <a:rPr lang="en-US" sz="1050">
                <a:solidFill>
                  <a:srgbClr val="2B2B2B"/>
                </a:solidFill>
                <a:latin typeface="Inter" panose="02000503000000020004" pitchFamily="2" charset="0"/>
                <a:ea typeface="Inter" panose="02000503000000020004" pitchFamily="2" charset="0"/>
              </a:rPr>
              <a:t>Real-Time Decisioning</a:t>
            </a:r>
          </a:p>
        </p:txBody>
      </p:sp>
      <p:pic>
        <p:nvPicPr>
          <p:cNvPr id="1142" name="Graphic 1141" descr="Unlock with solid fill">
            <a:extLst>
              <a:ext uri="{FF2B5EF4-FFF2-40B4-BE49-F238E27FC236}">
                <a16:creationId xmlns:a16="http://schemas.microsoft.com/office/drawing/2014/main" id="{390141D6-5A3F-BC76-03BD-CC0C0D4EB8A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691214" y="6333960"/>
            <a:ext cx="142856" cy="146304"/>
          </a:xfrm>
          <a:prstGeom prst="rect">
            <a:avLst/>
          </a:prstGeom>
        </p:spPr>
      </p:pic>
      <p:grpSp>
        <p:nvGrpSpPr>
          <p:cNvPr id="1091" name="Group 1090">
            <a:extLst>
              <a:ext uri="{FF2B5EF4-FFF2-40B4-BE49-F238E27FC236}">
                <a16:creationId xmlns:a16="http://schemas.microsoft.com/office/drawing/2014/main" id="{BCE89948-FB40-8287-8C65-5D53CEB92DC2}"/>
              </a:ext>
            </a:extLst>
          </p:cNvPr>
          <p:cNvGrpSpPr/>
          <p:nvPr/>
        </p:nvGrpSpPr>
        <p:grpSpPr>
          <a:xfrm>
            <a:off x="4685946" y="4744270"/>
            <a:ext cx="765047" cy="765042"/>
            <a:chOff x="6999369" y="981221"/>
            <a:chExt cx="765047" cy="765042"/>
          </a:xfrm>
        </p:grpSpPr>
        <p:sp>
          <p:nvSpPr>
            <p:cNvPr id="1092" name="Oval 1091">
              <a:extLst>
                <a:ext uri="{FF2B5EF4-FFF2-40B4-BE49-F238E27FC236}">
                  <a16:creationId xmlns:a16="http://schemas.microsoft.com/office/drawing/2014/main" id="{DAC01349-023D-216C-1C32-63B926CD7F33}"/>
                </a:ext>
              </a:extLst>
            </p:cNvPr>
            <p:cNvSpPr/>
            <p:nvPr/>
          </p:nvSpPr>
          <p:spPr>
            <a:xfrm>
              <a:off x="6999369" y="981221"/>
              <a:ext cx="765047" cy="765042"/>
            </a:xfrm>
            <a:prstGeom prst="ellipse">
              <a:avLst/>
            </a:prstGeom>
            <a:solidFill>
              <a:srgbClr val="FBCC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u="none" strike="noStrike" kern="1200" cap="none" spc="0" normalizeH="0" baseline="0" noProof="0">
                <a:ln>
                  <a:noFill/>
                </a:ln>
                <a:solidFill>
                  <a:prstClr val="white"/>
                </a:solidFill>
                <a:effectLst/>
                <a:uLnTx/>
                <a:uFillTx/>
                <a:latin typeface="Inter" panose="02000503000000020004" pitchFamily="2" charset="0"/>
                <a:ea typeface="+mn-ea"/>
                <a:cs typeface="+mn-cs"/>
              </a:endParaRPr>
            </a:p>
          </p:txBody>
        </p:sp>
        <p:pic>
          <p:nvPicPr>
            <p:cNvPr id="1093" name="Picture 2" descr="Receipt - Free business icons">
              <a:extLst>
                <a:ext uri="{FF2B5EF4-FFF2-40B4-BE49-F238E27FC236}">
                  <a16:creationId xmlns:a16="http://schemas.microsoft.com/office/drawing/2014/main" id="{173D0D8B-B5D9-3FF4-424C-A8235FF0DE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2159" y="1124461"/>
              <a:ext cx="459466" cy="459466"/>
            </a:xfrm>
            <a:prstGeom prst="rect">
              <a:avLst/>
            </a:prstGeom>
            <a:noFill/>
            <a:extLst>
              <a:ext uri="{909E8E84-426E-40DD-AFC4-6F175D3DCCD1}">
                <a14:hiddenFill xmlns:a14="http://schemas.microsoft.com/office/drawing/2010/main">
                  <a:solidFill>
                    <a:srgbClr val="FFFFFF"/>
                  </a:solidFill>
                </a14:hiddenFill>
              </a:ext>
            </a:extLst>
          </p:spPr>
        </p:pic>
      </p:grpSp>
      <p:sp>
        <p:nvSpPr>
          <p:cNvPr id="1095" name="Oval 1094">
            <a:extLst>
              <a:ext uri="{FF2B5EF4-FFF2-40B4-BE49-F238E27FC236}">
                <a16:creationId xmlns:a16="http://schemas.microsoft.com/office/drawing/2014/main" id="{9FC78016-57B0-E62E-1DB6-4F40E0EDD95D}"/>
              </a:ext>
            </a:extLst>
          </p:cNvPr>
          <p:cNvSpPr/>
          <p:nvPr/>
        </p:nvSpPr>
        <p:spPr>
          <a:xfrm>
            <a:off x="5533439" y="4744270"/>
            <a:ext cx="765047" cy="765042"/>
          </a:xfrm>
          <a:prstGeom prst="ellipse">
            <a:avLst/>
          </a:prstGeom>
          <a:solidFill>
            <a:srgbClr val="FBCC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u="none" strike="noStrike" kern="1200" cap="none" spc="0" normalizeH="0" baseline="0" noProof="0">
              <a:ln>
                <a:noFill/>
              </a:ln>
              <a:solidFill>
                <a:prstClr val="white"/>
              </a:solidFill>
              <a:effectLst/>
              <a:uLnTx/>
              <a:uFillTx/>
              <a:latin typeface="Inter" panose="02000503000000020004" pitchFamily="2" charset="0"/>
              <a:ea typeface="+mn-ea"/>
              <a:cs typeface="+mn-cs"/>
            </a:endParaRPr>
          </a:p>
        </p:txBody>
      </p:sp>
      <p:pic>
        <p:nvPicPr>
          <p:cNvPr id="1099" name="Graphic 1098" descr="Unlock with solid fill">
            <a:extLst>
              <a:ext uri="{FF2B5EF4-FFF2-40B4-BE49-F238E27FC236}">
                <a16:creationId xmlns:a16="http://schemas.microsoft.com/office/drawing/2014/main" id="{08639D26-43A0-2198-FBA2-5B358B68C93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1493874" y="1478604"/>
            <a:ext cx="314659" cy="314659"/>
          </a:xfrm>
          <a:prstGeom prst="rect">
            <a:avLst/>
          </a:prstGeom>
        </p:spPr>
      </p:pic>
      <p:pic>
        <p:nvPicPr>
          <p:cNvPr id="1100" name="Picture 1099">
            <a:extLst>
              <a:ext uri="{FF2B5EF4-FFF2-40B4-BE49-F238E27FC236}">
                <a16:creationId xmlns:a16="http://schemas.microsoft.com/office/drawing/2014/main" id="{7783D935-9C20-5DB3-7BAC-ADF397D92C45}"/>
              </a:ext>
            </a:extLst>
          </p:cNvPr>
          <p:cNvPicPr>
            <a:picLocks noChangeAspect="1"/>
          </p:cNvPicPr>
          <p:nvPr/>
        </p:nvPicPr>
        <p:blipFill>
          <a:blip r:embed="rId6"/>
          <a:stretch>
            <a:fillRect/>
          </a:stretch>
        </p:blipFill>
        <p:spPr>
          <a:xfrm>
            <a:off x="5683718" y="4882489"/>
            <a:ext cx="464487" cy="464487"/>
          </a:xfrm>
          <a:prstGeom prst="rect">
            <a:avLst/>
          </a:prstGeom>
        </p:spPr>
      </p:pic>
      <p:grpSp>
        <p:nvGrpSpPr>
          <p:cNvPr id="4" name="Group 3">
            <a:extLst>
              <a:ext uri="{FF2B5EF4-FFF2-40B4-BE49-F238E27FC236}">
                <a16:creationId xmlns:a16="http://schemas.microsoft.com/office/drawing/2014/main" id="{E69A2FA9-4311-7F90-D14A-0B3069592C88}"/>
              </a:ext>
            </a:extLst>
          </p:cNvPr>
          <p:cNvGrpSpPr>
            <a:grpSpLocks noGrp="1" noUngrp="1" noRot="1" noMove="1" noResize="1"/>
          </p:cNvGrpSpPr>
          <p:nvPr/>
        </p:nvGrpSpPr>
        <p:grpSpPr>
          <a:xfrm>
            <a:off x="10330108" y="6328402"/>
            <a:ext cx="1554730" cy="245935"/>
            <a:chOff x="9105466" y="384375"/>
            <a:chExt cx="2626156" cy="415418"/>
          </a:xfrm>
        </p:grpSpPr>
        <p:pic>
          <p:nvPicPr>
            <p:cNvPr id="5" name="Picture 4" descr="A black and red sign with white letters&#10;&#10;AI-generated content may be incorrect.">
              <a:extLst>
                <a:ext uri="{FF2B5EF4-FFF2-40B4-BE49-F238E27FC236}">
                  <a16:creationId xmlns:a16="http://schemas.microsoft.com/office/drawing/2014/main" id="{7DF7A63D-7299-B9DB-D202-35EEF9DE94D4}"/>
                </a:ext>
              </a:extLst>
            </p:cNvPr>
            <p:cNvPicPr>
              <a:picLocks noGrp="1" noRot="1" noMove="1" noResize="1" noEditPoints="1" noAdjustHandles="1" noChangeArrowheads="1" noChangeShapeType="1" noCrop="1"/>
            </p:cNvPicPr>
            <p:nvPr/>
          </p:nvPicPr>
          <p:blipFill>
            <a:blip r:embed="rId7"/>
            <a:stretch>
              <a:fillRect/>
            </a:stretch>
          </p:blipFill>
          <p:spPr>
            <a:xfrm>
              <a:off x="9105466" y="469533"/>
              <a:ext cx="1151754" cy="245102"/>
            </a:xfrm>
            <a:prstGeom prst="rect">
              <a:avLst/>
            </a:prstGeom>
          </p:spPr>
        </p:pic>
        <p:pic>
          <p:nvPicPr>
            <p:cNvPr id="6" name="Picture 5">
              <a:extLst>
                <a:ext uri="{FF2B5EF4-FFF2-40B4-BE49-F238E27FC236}">
                  <a16:creationId xmlns:a16="http://schemas.microsoft.com/office/drawing/2014/main" id="{780D7794-EDE3-A564-976B-3850F8384A94}"/>
                </a:ext>
              </a:extLst>
            </p:cNvPr>
            <p:cNvPicPr>
              <a:picLocks noGrp="1" noRot="1" noMove="1" noResize="1" noEditPoints="1" noAdjustHandles="1" noChangeArrowheads="1" noChangeShapeType="1" noCrop="1"/>
            </p:cNvPicPr>
            <p:nvPr/>
          </p:nvPicPr>
          <p:blipFill>
            <a:blip r:embed="rId8"/>
            <a:stretch>
              <a:fillRect/>
            </a:stretch>
          </p:blipFill>
          <p:spPr>
            <a:xfrm>
              <a:off x="10590021" y="384551"/>
              <a:ext cx="1141601" cy="415066"/>
            </a:xfrm>
            <a:prstGeom prst="rect">
              <a:avLst/>
            </a:prstGeom>
          </p:spPr>
        </p:pic>
        <p:cxnSp>
          <p:nvCxnSpPr>
            <p:cNvPr id="7" name="Straight Arrow Connector 6">
              <a:extLst>
                <a:ext uri="{FF2B5EF4-FFF2-40B4-BE49-F238E27FC236}">
                  <a16:creationId xmlns:a16="http://schemas.microsoft.com/office/drawing/2014/main" id="{B20DFE55-A026-FCC2-D2B4-7C5AFF8CFEE3}"/>
                </a:ext>
              </a:extLst>
            </p:cNvPr>
            <p:cNvCxnSpPr>
              <a:cxnSpLocks noGrp="1" noRot="1" noMove="1" noResize="1" noEditPoints="1" noAdjustHandles="1" noChangeArrowheads="1" noChangeShapeType="1"/>
            </p:cNvCxnSpPr>
            <p:nvPr/>
          </p:nvCxnSpPr>
          <p:spPr>
            <a:xfrm>
              <a:off x="10423434" y="384375"/>
              <a:ext cx="373" cy="415418"/>
            </a:xfrm>
            <a:prstGeom prst="straightConnector1">
              <a:avLst/>
            </a:prstGeom>
            <a:noFill/>
            <a:ln w="19050" cap="flat">
              <a:solidFill>
                <a:schemeClr val="tx1"/>
              </a:solidFill>
              <a:prstDash val="solid"/>
              <a:miter lim="400000"/>
            </a:ln>
            <a:effectLst/>
            <a:sp3d/>
          </p:spPr>
          <p:style>
            <a:lnRef idx="0">
              <a:scrgbClr r="0" g="0" b="0"/>
            </a:lnRef>
            <a:fillRef idx="0">
              <a:scrgbClr r="0" g="0" b="0"/>
            </a:fillRef>
            <a:effectRef idx="0">
              <a:scrgbClr r="0" g="0" b="0"/>
            </a:effectRef>
            <a:fontRef idx="none"/>
          </p:style>
        </p:cxnSp>
      </p:grpSp>
      <p:grpSp>
        <p:nvGrpSpPr>
          <p:cNvPr id="8" name="Group 7">
            <a:extLst>
              <a:ext uri="{FF2B5EF4-FFF2-40B4-BE49-F238E27FC236}">
                <a16:creationId xmlns:a16="http://schemas.microsoft.com/office/drawing/2014/main" id="{5A9F5F87-D246-F02D-AC2A-2CCCFC59F94D}"/>
              </a:ext>
            </a:extLst>
          </p:cNvPr>
          <p:cNvGrpSpPr>
            <a:grpSpLocks noGrp="1" noUngrp="1" noRot="1" noMove="1" noResize="1"/>
          </p:cNvGrpSpPr>
          <p:nvPr/>
        </p:nvGrpSpPr>
        <p:grpSpPr>
          <a:xfrm>
            <a:off x="3350" y="132895"/>
            <a:ext cx="12318069" cy="694207"/>
            <a:chOff x="3350" y="132895"/>
            <a:chExt cx="12318069" cy="694207"/>
          </a:xfrm>
        </p:grpSpPr>
        <p:sp>
          <p:nvSpPr>
            <p:cNvPr id="9" name="Rectangle 8">
              <a:extLst>
                <a:ext uri="{FF2B5EF4-FFF2-40B4-BE49-F238E27FC236}">
                  <a16:creationId xmlns:a16="http://schemas.microsoft.com/office/drawing/2014/main" id="{E4573500-9791-9FAB-4616-B947BC80C8FB}"/>
                </a:ext>
              </a:extLst>
            </p:cNvPr>
            <p:cNvSpPr>
              <a:spLocks noGrp="1" noRot="1" noMove="1" noResize="1" noEditPoints="1" noAdjustHandles="1" noChangeArrowheads="1" noChangeShapeType="1"/>
            </p:cNvSpPr>
            <p:nvPr/>
          </p:nvSpPr>
          <p:spPr>
            <a:xfrm>
              <a:off x="3350" y="133140"/>
              <a:ext cx="12188650" cy="693962"/>
            </a:xfrm>
            <a:prstGeom prst="rect">
              <a:avLst/>
            </a:prstGeom>
            <a:solidFill>
              <a:srgbClr val="2B2B2B"/>
            </a:solidFill>
            <a:ln w="12700" cap="flat">
              <a:noFill/>
              <a:miter lim="400000"/>
            </a:ln>
            <a:effectLst/>
            <a:sp3d/>
          </p:spPr>
          <p:txBody>
            <a:bodyPr rot="0" spcFirstLastPara="1" vertOverflow="overflow" horzOverflow="overflow" vert="horz" wrap="square" lIns="50800" tIns="50800" rIns="50800" bIns="50800" numCol="1" spcCol="38100" rtlCol="0" anchor="t">
              <a:noAutofit/>
            </a:bodyPr>
            <a:lstStyle/>
            <a:p>
              <a:pPr marL="0" marR="0" lvl="0" indent="0" defTabSz="825500" eaLnBrk="1" fontAlgn="auto" latinLnBrk="0" hangingPunct="0">
                <a:lnSpc>
                  <a:spcPct val="100000"/>
                </a:lnSpc>
                <a:spcBef>
                  <a:spcPts val="0"/>
                </a:spcBef>
                <a:spcAft>
                  <a:spcPts val="0"/>
                </a:spcAft>
                <a:buClrTx/>
                <a:buSzTx/>
                <a:buFont typeface="Arial" panose="020B0604020202020204" pitchFamily="34" charset="0"/>
                <a:buNone/>
                <a:tabLst/>
                <a:defRPr/>
              </a:pPr>
              <a:endParaRPr kumimoji="0" lang="en-US" sz="1400" u="none" strike="noStrike" kern="0" cap="none" spc="0" normalizeH="0" baseline="0" noProof="0" dirty="0">
                <a:ln>
                  <a:noFill/>
                </a:ln>
                <a:solidFill>
                  <a:srgbClr val="000000"/>
                </a:solidFill>
                <a:effectLst/>
                <a:uLnTx/>
                <a:uFillTx/>
                <a:latin typeface="Inter" panose="02000503000000020004" pitchFamily="2" charset="0"/>
                <a:ea typeface="Helvetica Neue Medium"/>
                <a:cs typeface="Helvetica Neue Medium"/>
                <a:sym typeface="Helvetica Neue Medium"/>
              </a:endParaRPr>
            </a:p>
          </p:txBody>
        </p:sp>
        <p:sp>
          <p:nvSpPr>
            <p:cNvPr id="10" name="Title 3">
              <a:extLst>
                <a:ext uri="{FF2B5EF4-FFF2-40B4-BE49-F238E27FC236}">
                  <a16:creationId xmlns:a16="http://schemas.microsoft.com/office/drawing/2014/main" id="{AB425167-4439-96A1-81F9-D374AA95E0BB}"/>
                </a:ext>
              </a:extLst>
            </p:cNvPr>
            <p:cNvSpPr txBox="1">
              <a:spLocks noGrp="1" noRot="1" noMove="1" noResize="1" noEditPoints="1" noAdjustHandles="1" noChangeArrowheads="1" noChangeShapeType="1"/>
            </p:cNvSpPr>
            <p:nvPr/>
          </p:nvSpPr>
          <p:spPr>
            <a:xfrm>
              <a:off x="967933" y="242690"/>
              <a:ext cx="11353486" cy="573739"/>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l" defTabSz="1219169" eaLnBrk="1" fontAlgn="auto" latinLnBrk="0" hangingPunct="1">
                <a:lnSpc>
                  <a:spcPct val="80000"/>
                </a:lnSpc>
                <a:spcBef>
                  <a:spcPts val="0"/>
                </a:spcBef>
                <a:spcAft>
                  <a:spcPts val="0"/>
                </a:spcAft>
                <a:buClrTx/>
                <a:buSzTx/>
                <a:buFontTx/>
                <a:buNone/>
                <a:tabLst/>
                <a:defRPr/>
              </a:pPr>
              <a:r>
                <a:rPr kumimoji="0" lang="en-US" sz="3600" u="none" strike="noStrike" kern="0" cap="none" spc="0" normalizeH="0" baseline="0" noProof="0" dirty="0">
                  <a:ln>
                    <a:noFill/>
                  </a:ln>
                  <a:solidFill>
                    <a:srgbClr val="FFFFFF"/>
                  </a:solidFill>
                  <a:effectLst/>
                  <a:uLnTx/>
                  <a:uFillTx/>
                  <a:latin typeface="Inter ExtraBold" panose="02000503000000020004" pitchFamily="2" charset="0"/>
                  <a:ea typeface="Inter ExtraBold" panose="02000503000000020004" pitchFamily="2" charset="0"/>
                  <a:sym typeface="Snowflake Sans Book"/>
                </a:rPr>
                <a:t>The Unlock: Introducing New Capabilities </a:t>
              </a:r>
            </a:p>
          </p:txBody>
        </p:sp>
        <p:pic>
          <p:nvPicPr>
            <p:cNvPr id="11" name="Picture 10">
              <a:extLst>
                <a:ext uri="{FF2B5EF4-FFF2-40B4-BE49-F238E27FC236}">
                  <a16:creationId xmlns:a16="http://schemas.microsoft.com/office/drawing/2014/main" id="{BEEC6FEC-2D1D-3163-E268-1848E85A5647}"/>
                </a:ext>
              </a:extLst>
            </p:cNvPr>
            <p:cNvPicPr>
              <a:picLocks noGrp="1" noRot="1" noMove="1" noResize="1" noEditPoints="1" noAdjustHandles="1" noChangeArrowheads="1" noChangeShapeType="1" noCrop="1"/>
            </p:cNvPicPr>
            <p:nvPr/>
          </p:nvPicPr>
          <p:blipFill>
            <a:blip r:embed="rId9">
              <a:extLst>
                <a:ext uri="{28A0092B-C50C-407E-A947-70E740481C1C}">
                  <a14:useLocalDpi xmlns:a14="http://schemas.microsoft.com/office/drawing/2010/main" val="0"/>
                </a:ext>
              </a:extLst>
            </a:blip>
            <a:srcRect l="11012" t="18642" r="26301" b="18669"/>
            <a:stretch>
              <a:fillRect/>
            </a:stretch>
          </p:blipFill>
          <p:spPr>
            <a:xfrm>
              <a:off x="147234" y="132895"/>
              <a:ext cx="693962" cy="693962"/>
            </a:xfrm>
            <a:prstGeom prst="rect">
              <a:avLst/>
            </a:prstGeom>
          </p:spPr>
        </p:pic>
      </p:grpSp>
    </p:spTree>
    <p:extLst>
      <p:ext uri="{BB962C8B-B14F-4D97-AF65-F5344CB8AC3E}">
        <p14:creationId xmlns:p14="http://schemas.microsoft.com/office/powerpoint/2010/main" val="4281957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834CE-A7F9-1115-2CCA-B6F35ACECE8F}"/>
            </a:ext>
          </a:extLst>
        </p:cNvPr>
        <p:cNvGrpSpPr/>
        <p:nvPr/>
      </p:nvGrpSpPr>
      <p:grpSpPr>
        <a:xfrm>
          <a:off x="0" y="0"/>
          <a:ext cx="0" cy="0"/>
          <a:chOff x="0" y="0"/>
          <a:chExt cx="0" cy="0"/>
        </a:xfrm>
      </p:grpSpPr>
      <p:sp>
        <p:nvSpPr>
          <p:cNvPr id="20" name="Rectangle 19">
            <a:extLst>
              <a:ext uri="{FF2B5EF4-FFF2-40B4-BE49-F238E27FC236}">
                <a16:creationId xmlns:a16="http://schemas.microsoft.com/office/drawing/2014/main" id="{4BCA1AD0-5A88-BA42-0D3F-AD1550AECF2C}"/>
              </a:ext>
            </a:extLst>
          </p:cNvPr>
          <p:cNvSpPr>
            <a:spLocks noGrp="1" noRot="1" noMove="1" noResize="1" noEditPoints="1" noAdjustHandles="1" noChangeArrowheads="1" noChangeShapeType="1"/>
          </p:cNvSpPr>
          <p:nvPr/>
        </p:nvSpPr>
        <p:spPr>
          <a:xfrm>
            <a:off x="3350" y="133140"/>
            <a:ext cx="12188650" cy="693962"/>
          </a:xfrm>
          <a:prstGeom prst="rect">
            <a:avLst/>
          </a:prstGeom>
          <a:solidFill>
            <a:srgbClr val="E91C24"/>
          </a:solidFill>
          <a:ln w="12700" cap="flat">
            <a:noFill/>
            <a:miter lim="400000"/>
          </a:ln>
          <a:effectLst/>
          <a:sp3d/>
        </p:spPr>
        <p:txBody>
          <a:bodyPr rot="0" spcFirstLastPara="1" vertOverflow="overflow" horzOverflow="overflow" vert="horz" wrap="square" lIns="50800" tIns="50800" rIns="50800" bIns="50800" numCol="1" spcCol="38100" rtlCol="0" anchor="t">
            <a:noAutofit/>
          </a:bodyPr>
          <a:lstStyle/>
          <a:p>
            <a:pPr marL="0" marR="0" lvl="0" indent="0" defTabSz="825500" eaLnBrk="1" fontAlgn="auto" latinLnBrk="0" hangingPunct="0">
              <a:lnSpc>
                <a:spcPct val="100000"/>
              </a:lnSpc>
              <a:spcBef>
                <a:spcPts val="0"/>
              </a:spcBef>
              <a:spcAft>
                <a:spcPts val="0"/>
              </a:spcAft>
              <a:buClrTx/>
              <a:buSzTx/>
              <a:buFont typeface="Arial" panose="020B0604020202020204" pitchFamily="34" charset="0"/>
              <a:buNone/>
              <a:tabLst/>
              <a:defRPr/>
            </a:pPr>
            <a:endParaRPr kumimoji="0" lang="en-US" sz="1400" u="none" strike="noStrike" kern="0" cap="none" spc="0" normalizeH="0" baseline="0" noProof="0" dirty="0">
              <a:ln>
                <a:noFill/>
              </a:ln>
              <a:solidFill>
                <a:srgbClr val="000000"/>
              </a:solidFill>
              <a:effectLst/>
              <a:uLnTx/>
              <a:uFillTx/>
              <a:latin typeface="Inter" panose="02000503000000020004" pitchFamily="2" charset="0"/>
              <a:ea typeface="Helvetica Neue Medium"/>
              <a:cs typeface="Helvetica Neue Medium"/>
              <a:sym typeface="Helvetica Neue Medium"/>
            </a:endParaRPr>
          </a:p>
        </p:txBody>
      </p:sp>
      <p:grpSp>
        <p:nvGrpSpPr>
          <p:cNvPr id="46" name="Group 45">
            <a:extLst>
              <a:ext uri="{FF2B5EF4-FFF2-40B4-BE49-F238E27FC236}">
                <a16:creationId xmlns:a16="http://schemas.microsoft.com/office/drawing/2014/main" id="{FD868D47-6D93-788F-F60E-05C724DABDB4}"/>
              </a:ext>
            </a:extLst>
          </p:cNvPr>
          <p:cNvGrpSpPr/>
          <p:nvPr/>
        </p:nvGrpSpPr>
        <p:grpSpPr>
          <a:xfrm>
            <a:off x="-34415830" y="-4009323"/>
            <a:ext cx="11268002" cy="11268002"/>
            <a:chOff x="424216" y="-1986299"/>
            <a:chExt cx="11268002" cy="11268002"/>
          </a:xfrm>
        </p:grpSpPr>
        <p:sp>
          <p:nvSpPr>
            <p:cNvPr id="7" name="Oval 6">
              <a:extLst>
                <a:ext uri="{FF2B5EF4-FFF2-40B4-BE49-F238E27FC236}">
                  <a16:creationId xmlns:a16="http://schemas.microsoft.com/office/drawing/2014/main" id="{43DFF425-1DB8-D497-6875-0C5C95EABCB7}"/>
                </a:ext>
              </a:extLst>
            </p:cNvPr>
            <p:cNvSpPr>
              <a:spLocks/>
            </p:cNvSpPr>
            <p:nvPr/>
          </p:nvSpPr>
          <p:spPr>
            <a:xfrm>
              <a:off x="1121547" y="-1152485"/>
              <a:ext cx="9948906" cy="9948906"/>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Inter" panose="02000503000000020004" pitchFamily="2" charset="0"/>
              </a:endParaRPr>
            </a:p>
          </p:txBody>
        </p:sp>
        <p:sp>
          <p:nvSpPr>
            <p:cNvPr id="44" name="Oval 43">
              <a:extLst>
                <a:ext uri="{FF2B5EF4-FFF2-40B4-BE49-F238E27FC236}">
                  <a16:creationId xmlns:a16="http://schemas.microsoft.com/office/drawing/2014/main" id="{9931D455-F616-2B25-9F8A-35DE637C3268}"/>
                </a:ext>
              </a:extLst>
            </p:cNvPr>
            <p:cNvSpPr>
              <a:spLocks/>
            </p:cNvSpPr>
            <p:nvPr/>
          </p:nvSpPr>
          <p:spPr>
            <a:xfrm>
              <a:off x="424216" y="-1986299"/>
              <a:ext cx="11268002" cy="11268002"/>
            </a:xfrm>
            <a:prstGeom prst="ellipse">
              <a:avLst/>
            </a:prstGeom>
            <a:noFill/>
            <a:ln w="4699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Inter" panose="02000503000000020004" pitchFamily="2" charset="0"/>
              </a:endParaRPr>
            </a:p>
          </p:txBody>
        </p:sp>
      </p:grpSp>
      <mc:AlternateContent xmlns:mc="http://schemas.openxmlformats.org/markup-compatibility/2006" xmlns:p14="http://schemas.microsoft.com/office/powerpoint/2010/main">
        <mc:Choice Requires="p14">
          <p:contentPart p14:bwMode="auto" r:id="rId3">
            <p14:nvContentPartPr>
              <p14:cNvPr id="36" name="Ink 35">
                <a:extLst>
                  <a:ext uri="{FF2B5EF4-FFF2-40B4-BE49-F238E27FC236}">
                    <a16:creationId xmlns:a16="http://schemas.microsoft.com/office/drawing/2014/main" id="{B4D13686-C682-29E1-F13E-B0090B1A5FEA}"/>
                  </a:ext>
                </a:extLst>
              </p14:cNvPr>
              <p14:cNvContentPartPr/>
              <p14:nvPr/>
            </p14:nvContentPartPr>
            <p14:xfrm>
              <a:off x="20322948" y="12088334"/>
              <a:ext cx="6684" cy="6684"/>
            </p14:xfrm>
          </p:contentPart>
        </mc:Choice>
        <mc:Fallback xmlns="">
          <p:pic>
            <p:nvPicPr>
              <p:cNvPr id="36" name="Ink 35">
                <a:extLst>
                  <a:ext uri="{FF2B5EF4-FFF2-40B4-BE49-F238E27FC236}">
                    <a16:creationId xmlns:a16="http://schemas.microsoft.com/office/drawing/2014/main" id="{B4D13686-C682-29E1-F13E-B0090B1A5FEA}"/>
                  </a:ext>
                </a:extLst>
              </p:cNvPr>
              <p:cNvPicPr/>
              <p:nvPr/>
            </p:nvPicPr>
            <p:blipFill>
              <a:blip r:embed="rId4"/>
              <a:stretch>
                <a:fillRect/>
              </a:stretch>
            </p:blipFill>
            <p:spPr>
              <a:xfrm>
                <a:off x="20239398" y="12032634"/>
                <a:ext cx="172113" cy="116970"/>
              </a:xfrm>
              <a:prstGeom prst="rect">
                <a:avLst/>
              </a:prstGeom>
            </p:spPr>
          </p:pic>
        </mc:Fallback>
      </mc:AlternateContent>
      <p:pic>
        <p:nvPicPr>
          <p:cNvPr id="52" name="Graphic 51">
            <a:extLst>
              <a:ext uri="{FF2B5EF4-FFF2-40B4-BE49-F238E27FC236}">
                <a16:creationId xmlns:a16="http://schemas.microsoft.com/office/drawing/2014/main" id="{38ED1CDE-1DCC-BC1B-04F5-C293429ADD24}"/>
              </a:ext>
            </a:extLst>
          </p:cNvPr>
          <p:cNvPicPr>
            <a:picLocks noGrp="1" noRot="1" noChangeAspect="1" noMove="1" noResize="1" noEditPoints="1" noAdjustHandles="1" noChangeArrowheads="1" noChangeShapeType="1" noCrop="1"/>
          </p:cNvPicPr>
          <p:nvPr/>
        </p:nvPicPr>
        <p:blipFill>
          <a:blip>
            <a:extLst>
              <a:ext uri="{96DAC541-7B7A-43D3-8B79-37D633B846F1}">
                <asvg:svgBlip xmlns:asvg="http://schemas.microsoft.com/office/drawing/2016/SVG/main" r:embed="rId5"/>
              </a:ext>
            </a:extLst>
          </a:blip>
          <a:stretch>
            <a:fillRect/>
          </a:stretch>
        </p:blipFill>
        <p:spPr>
          <a:xfrm>
            <a:off x="3193920" y="200742"/>
            <a:ext cx="5802487" cy="558758"/>
          </a:xfrm>
          <a:prstGeom prst="rect">
            <a:avLst/>
          </a:prstGeom>
        </p:spPr>
      </p:pic>
      <p:grpSp>
        <p:nvGrpSpPr>
          <p:cNvPr id="31" name="Group 30">
            <a:extLst>
              <a:ext uri="{FF2B5EF4-FFF2-40B4-BE49-F238E27FC236}">
                <a16:creationId xmlns:a16="http://schemas.microsoft.com/office/drawing/2014/main" id="{0F053B6D-D4F3-1662-79C4-4C7D7E23343A}"/>
              </a:ext>
            </a:extLst>
          </p:cNvPr>
          <p:cNvGrpSpPr/>
          <p:nvPr/>
        </p:nvGrpSpPr>
        <p:grpSpPr>
          <a:xfrm>
            <a:off x="1417257" y="1284006"/>
            <a:ext cx="9357487" cy="4690565"/>
            <a:chOff x="1413904" y="1284006"/>
            <a:chExt cx="9357487" cy="4690565"/>
          </a:xfrm>
        </p:grpSpPr>
        <p:grpSp>
          <p:nvGrpSpPr>
            <p:cNvPr id="14" name="Group 13">
              <a:extLst>
                <a:ext uri="{FF2B5EF4-FFF2-40B4-BE49-F238E27FC236}">
                  <a16:creationId xmlns:a16="http://schemas.microsoft.com/office/drawing/2014/main" id="{EF515CA6-92B3-F788-4669-A3FDB7E0D1AB}"/>
                </a:ext>
              </a:extLst>
            </p:cNvPr>
            <p:cNvGrpSpPr/>
            <p:nvPr/>
          </p:nvGrpSpPr>
          <p:grpSpPr>
            <a:xfrm>
              <a:off x="1413904" y="1284006"/>
              <a:ext cx="9357487" cy="1560977"/>
              <a:chOff x="2684608" y="1563619"/>
              <a:chExt cx="6687423" cy="1115568"/>
            </a:xfrm>
          </p:grpSpPr>
          <p:pic>
            <p:nvPicPr>
              <p:cNvPr id="16" name="Picture 15">
                <a:extLst>
                  <a:ext uri="{FF2B5EF4-FFF2-40B4-BE49-F238E27FC236}">
                    <a16:creationId xmlns:a16="http://schemas.microsoft.com/office/drawing/2014/main" id="{DDB86091-D8DA-5B71-082A-C37239CAF3DE}"/>
                  </a:ext>
                </a:extLst>
              </p:cNvPr>
              <p:cNvPicPr>
                <a:picLocks/>
              </p:cNvPicPr>
              <p:nvPr/>
            </p:nvPicPr>
            <p:blipFill rotWithShape="1">
              <a:blip r:embed="rId6">
                <a:extLst>
                  <a:ext uri="{28A0092B-C50C-407E-A947-70E740481C1C}">
                    <a14:useLocalDpi xmlns:a14="http://schemas.microsoft.com/office/drawing/2010/main" val="0"/>
                  </a:ext>
                </a:extLst>
              </a:blip>
              <a:srcRect l="40095" t="65907" r="40095" b="4378"/>
              <a:stretch>
                <a:fillRect/>
              </a:stretch>
            </p:blipFill>
            <p:spPr>
              <a:xfrm>
                <a:off x="4913351" y="1563619"/>
                <a:ext cx="1115568" cy="1115568"/>
              </a:xfrm>
              <a:prstGeom prst="rect">
                <a:avLst/>
              </a:prstGeom>
              <a:ln w="31750">
                <a:solidFill>
                  <a:schemeClr val="bg1"/>
                </a:solidFill>
              </a:ln>
            </p:spPr>
          </p:pic>
          <p:pic>
            <p:nvPicPr>
              <p:cNvPr id="17" name="Picture 16">
                <a:extLst>
                  <a:ext uri="{FF2B5EF4-FFF2-40B4-BE49-F238E27FC236}">
                    <a16:creationId xmlns:a16="http://schemas.microsoft.com/office/drawing/2014/main" id="{13206CCA-D5DF-244D-C3B2-4FA658F1A732}"/>
                  </a:ext>
                </a:extLst>
              </p:cNvPr>
              <p:cNvPicPr>
                <a:picLocks/>
              </p:cNvPicPr>
              <p:nvPr/>
            </p:nvPicPr>
            <p:blipFill rotWithShape="1">
              <a:blip r:embed="rId7">
                <a:extLst>
                  <a:ext uri="{28A0092B-C50C-407E-A947-70E740481C1C}">
                    <a14:useLocalDpi xmlns:a14="http://schemas.microsoft.com/office/drawing/2010/main" val="0"/>
                  </a:ext>
                </a:extLst>
              </a:blip>
              <a:srcRect l="-429" t="-5199" r="429" b="-5645"/>
              <a:stretch>
                <a:fillRect/>
              </a:stretch>
            </p:blipFill>
            <p:spPr>
              <a:xfrm>
                <a:off x="3798980" y="1563619"/>
                <a:ext cx="1115568" cy="1115568"/>
              </a:xfrm>
              <a:prstGeom prst="rect">
                <a:avLst/>
              </a:prstGeom>
              <a:solidFill>
                <a:srgbClr val="009847"/>
              </a:solidFill>
              <a:ln w="31750">
                <a:solidFill>
                  <a:schemeClr val="bg1"/>
                </a:solidFill>
              </a:ln>
            </p:spPr>
          </p:pic>
          <p:pic>
            <p:nvPicPr>
              <p:cNvPr id="19" name="Picture 18">
                <a:extLst>
                  <a:ext uri="{FF2B5EF4-FFF2-40B4-BE49-F238E27FC236}">
                    <a16:creationId xmlns:a16="http://schemas.microsoft.com/office/drawing/2014/main" id="{F92F5217-125D-68E2-CDC2-014D948C68B8}"/>
                  </a:ext>
                </a:extLst>
              </p:cNvPr>
              <p:cNvPicPr>
                <a:picLocks/>
              </p:cNvPicPr>
              <p:nvPr/>
            </p:nvPicPr>
            <p:blipFill rotWithShape="1">
              <a:blip r:embed="rId8">
                <a:extLst>
                  <a:ext uri="{28A0092B-C50C-407E-A947-70E740481C1C}">
                    <a14:useLocalDpi xmlns:a14="http://schemas.microsoft.com/office/drawing/2010/main" val="0"/>
                  </a:ext>
                </a:extLst>
              </a:blip>
              <a:srcRect/>
              <a:stretch/>
            </p:blipFill>
            <p:spPr>
              <a:xfrm>
                <a:off x="6027722" y="1563619"/>
                <a:ext cx="1115568" cy="1115568"/>
              </a:xfrm>
              <a:prstGeom prst="rect">
                <a:avLst/>
              </a:prstGeom>
              <a:solidFill>
                <a:srgbClr val="020202"/>
              </a:solidFill>
              <a:ln w="31750">
                <a:solidFill>
                  <a:schemeClr val="bg1"/>
                </a:solidFill>
              </a:ln>
            </p:spPr>
          </p:pic>
          <p:pic>
            <p:nvPicPr>
              <p:cNvPr id="23" name="Picture 22">
                <a:extLst>
                  <a:ext uri="{FF2B5EF4-FFF2-40B4-BE49-F238E27FC236}">
                    <a16:creationId xmlns:a16="http://schemas.microsoft.com/office/drawing/2014/main" id="{BF46BEAB-6225-40B1-A6C1-51896EE59CF6}"/>
                  </a:ext>
                </a:extLst>
              </p:cNvPr>
              <p:cNvPicPr>
                <a:picLocks/>
              </p:cNvPicPr>
              <p:nvPr/>
            </p:nvPicPr>
            <p:blipFill rotWithShape="1">
              <a:blip r:embed="rId9">
                <a:extLst>
                  <a:ext uri="{28A0092B-C50C-407E-A947-70E740481C1C}">
                    <a14:useLocalDpi xmlns:a14="http://schemas.microsoft.com/office/drawing/2010/main" val="0"/>
                  </a:ext>
                </a:extLst>
              </a:blip>
              <a:srcRect t="-25233" b="-25233"/>
              <a:stretch>
                <a:fillRect/>
              </a:stretch>
            </p:blipFill>
            <p:spPr>
              <a:xfrm>
                <a:off x="7142093" y="1563619"/>
                <a:ext cx="1115568" cy="1115568"/>
              </a:xfrm>
              <a:prstGeom prst="rect">
                <a:avLst/>
              </a:prstGeom>
              <a:solidFill>
                <a:srgbClr val="E7A133"/>
              </a:solidFill>
              <a:ln w="31750">
                <a:solidFill>
                  <a:schemeClr val="bg1"/>
                </a:solidFill>
              </a:ln>
            </p:spPr>
          </p:pic>
          <p:pic>
            <p:nvPicPr>
              <p:cNvPr id="25" name="Picture 24">
                <a:extLst>
                  <a:ext uri="{FF2B5EF4-FFF2-40B4-BE49-F238E27FC236}">
                    <a16:creationId xmlns:a16="http://schemas.microsoft.com/office/drawing/2014/main" id="{F3DC406D-0F59-461C-FF60-7CFDD8BE9553}"/>
                  </a:ext>
                </a:extLst>
              </p:cNvPr>
              <p:cNvPicPr>
                <a:picLocks noChangeAspect="1"/>
              </p:cNvPicPr>
              <p:nvPr/>
            </p:nvPicPr>
            <p:blipFill rotWithShape="1">
              <a:blip r:embed="rId10">
                <a:extLst>
                  <a:ext uri="{28A0092B-C50C-407E-A947-70E740481C1C}">
                    <a14:useLocalDpi xmlns:a14="http://schemas.microsoft.com/office/drawing/2010/main" val="0"/>
                  </a:ext>
                </a:extLst>
              </a:blip>
              <a:srcRect t="-629" b="-8568"/>
              <a:stretch>
                <a:fillRect/>
              </a:stretch>
            </p:blipFill>
            <p:spPr>
              <a:xfrm>
                <a:off x="2684608" y="1563619"/>
                <a:ext cx="1115568" cy="1115568"/>
              </a:xfrm>
              <a:prstGeom prst="rect">
                <a:avLst/>
              </a:prstGeom>
              <a:solidFill>
                <a:srgbClr val="FFDE01"/>
              </a:solidFill>
              <a:ln w="31750">
                <a:solidFill>
                  <a:schemeClr val="bg1"/>
                </a:solidFill>
              </a:ln>
            </p:spPr>
          </p:pic>
          <p:pic>
            <p:nvPicPr>
              <p:cNvPr id="39" name="Picture 38">
                <a:extLst>
                  <a:ext uri="{FF2B5EF4-FFF2-40B4-BE49-F238E27FC236}">
                    <a16:creationId xmlns:a16="http://schemas.microsoft.com/office/drawing/2014/main" id="{243A57CA-7498-9008-1E3A-85907DCC2341}"/>
                  </a:ext>
                </a:extLst>
              </p:cNvPr>
              <p:cNvPicPr>
                <a:picLocks/>
              </p:cNvPicPr>
              <p:nvPr/>
            </p:nvPicPr>
            <p:blipFill rotWithShape="1">
              <a:blip r:embed="rId11">
                <a:extLst>
                  <a:ext uri="{28A0092B-C50C-407E-A947-70E740481C1C}">
                    <a14:useLocalDpi xmlns:a14="http://schemas.microsoft.com/office/drawing/2010/main" val="0"/>
                  </a:ext>
                </a:extLst>
              </a:blip>
              <a:srcRect/>
              <a:stretch/>
            </p:blipFill>
            <p:spPr>
              <a:xfrm>
                <a:off x="8256463" y="1563619"/>
                <a:ext cx="1115568" cy="1115568"/>
              </a:xfrm>
              <a:prstGeom prst="rect">
                <a:avLst/>
              </a:prstGeom>
              <a:solidFill>
                <a:srgbClr val="EC1C25"/>
              </a:solidFill>
              <a:ln w="31750">
                <a:solidFill>
                  <a:schemeClr val="bg1"/>
                </a:solidFill>
              </a:ln>
            </p:spPr>
          </p:pic>
        </p:grpSp>
        <p:grpSp>
          <p:nvGrpSpPr>
            <p:cNvPr id="2" name="Group 1">
              <a:extLst>
                <a:ext uri="{FF2B5EF4-FFF2-40B4-BE49-F238E27FC236}">
                  <a16:creationId xmlns:a16="http://schemas.microsoft.com/office/drawing/2014/main" id="{1C94AB3F-8D8D-6B5F-A20D-6EC7BCA7BED1}"/>
                </a:ext>
              </a:extLst>
            </p:cNvPr>
            <p:cNvGrpSpPr/>
            <p:nvPr/>
          </p:nvGrpSpPr>
          <p:grpSpPr>
            <a:xfrm>
              <a:off x="1413904" y="2848800"/>
              <a:ext cx="9357487" cy="1560977"/>
              <a:chOff x="2684608" y="1563619"/>
              <a:chExt cx="6687423" cy="1115568"/>
            </a:xfrm>
          </p:grpSpPr>
          <p:pic>
            <p:nvPicPr>
              <p:cNvPr id="3" name="Picture 2">
                <a:extLst>
                  <a:ext uri="{FF2B5EF4-FFF2-40B4-BE49-F238E27FC236}">
                    <a16:creationId xmlns:a16="http://schemas.microsoft.com/office/drawing/2014/main" id="{9DB2EB7E-3BF7-8B9D-6B2F-4389438FE266}"/>
                  </a:ext>
                </a:extLst>
              </p:cNvPr>
              <p:cNvPicPr>
                <a:picLocks/>
              </p:cNvPicPr>
              <p:nvPr/>
            </p:nvPicPr>
            <p:blipFill rotWithShape="1">
              <a:blip r:embed="rId12">
                <a:extLst>
                  <a:ext uri="{28A0092B-C50C-407E-A947-70E740481C1C}">
                    <a14:useLocalDpi xmlns:a14="http://schemas.microsoft.com/office/drawing/2010/main" val="0"/>
                  </a:ext>
                </a:extLst>
              </a:blip>
              <a:srcRect t="403" b="403"/>
              <a:stretch/>
            </p:blipFill>
            <p:spPr>
              <a:xfrm>
                <a:off x="4913351" y="1563619"/>
                <a:ext cx="1115568" cy="1115568"/>
              </a:xfrm>
              <a:prstGeom prst="rect">
                <a:avLst/>
              </a:prstGeom>
              <a:ln w="31750">
                <a:solidFill>
                  <a:schemeClr val="bg1"/>
                </a:solidFill>
              </a:ln>
            </p:spPr>
          </p:pic>
          <p:pic>
            <p:nvPicPr>
              <p:cNvPr id="4" name="Picture 3">
                <a:extLst>
                  <a:ext uri="{FF2B5EF4-FFF2-40B4-BE49-F238E27FC236}">
                    <a16:creationId xmlns:a16="http://schemas.microsoft.com/office/drawing/2014/main" id="{B705DEFC-7C09-F6D4-4491-20E8F4021927}"/>
                  </a:ext>
                </a:extLst>
              </p:cNvPr>
              <p:cNvPicPr>
                <a:picLocks/>
              </p:cNvPicPr>
              <p:nvPr/>
            </p:nvPicPr>
            <p:blipFill rotWithShape="1">
              <a:blip r:embed="rId13">
                <a:extLst>
                  <a:ext uri="{28A0092B-C50C-407E-A947-70E740481C1C}">
                    <a14:useLocalDpi xmlns:a14="http://schemas.microsoft.com/office/drawing/2010/main" val="0"/>
                  </a:ext>
                </a:extLst>
              </a:blip>
              <a:srcRect t="403" b="403"/>
              <a:stretch/>
            </p:blipFill>
            <p:spPr>
              <a:xfrm>
                <a:off x="3798980" y="1563619"/>
                <a:ext cx="1115568" cy="1115568"/>
              </a:xfrm>
              <a:prstGeom prst="rect">
                <a:avLst/>
              </a:prstGeom>
              <a:solidFill>
                <a:srgbClr val="009847"/>
              </a:solidFill>
              <a:ln w="31750">
                <a:solidFill>
                  <a:schemeClr val="bg1"/>
                </a:solidFill>
              </a:ln>
            </p:spPr>
          </p:pic>
          <p:pic>
            <p:nvPicPr>
              <p:cNvPr id="5" name="Picture 4">
                <a:extLst>
                  <a:ext uri="{FF2B5EF4-FFF2-40B4-BE49-F238E27FC236}">
                    <a16:creationId xmlns:a16="http://schemas.microsoft.com/office/drawing/2014/main" id="{F7788066-9F41-5926-C143-BD5CDFC5E588}"/>
                  </a:ext>
                </a:extLst>
              </p:cNvPr>
              <p:cNvPicPr>
                <a:picLocks/>
              </p:cNvPicPr>
              <p:nvPr/>
            </p:nvPicPr>
            <p:blipFill rotWithShape="1">
              <a:blip r:embed="rId14">
                <a:extLst>
                  <a:ext uri="{28A0092B-C50C-407E-A947-70E740481C1C}">
                    <a14:useLocalDpi xmlns:a14="http://schemas.microsoft.com/office/drawing/2010/main" val="0"/>
                  </a:ext>
                </a:extLst>
              </a:blip>
              <a:srcRect l="1057" t="1057"/>
              <a:stretch>
                <a:fillRect/>
              </a:stretch>
            </p:blipFill>
            <p:spPr>
              <a:xfrm>
                <a:off x="6027722" y="1568117"/>
                <a:ext cx="1115568" cy="1106571"/>
              </a:xfrm>
              <a:prstGeom prst="rect">
                <a:avLst/>
              </a:prstGeom>
              <a:solidFill>
                <a:srgbClr val="020202"/>
              </a:solidFill>
              <a:ln w="31750">
                <a:solidFill>
                  <a:schemeClr val="bg1"/>
                </a:solidFill>
              </a:ln>
            </p:spPr>
          </p:pic>
          <p:pic>
            <p:nvPicPr>
              <p:cNvPr id="6" name="Picture 5">
                <a:extLst>
                  <a:ext uri="{FF2B5EF4-FFF2-40B4-BE49-F238E27FC236}">
                    <a16:creationId xmlns:a16="http://schemas.microsoft.com/office/drawing/2014/main" id="{D4399285-807B-4D1F-E8AA-5097012A1138}"/>
                  </a:ext>
                </a:extLst>
              </p:cNvPr>
              <p:cNvPicPr>
                <a:picLocks/>
              </p:cNvPicPr>
              <p:nvPr/>
            </p:nvPicPr>
            <p:blipFill rotWithShape="1">
              <a:blip r:embed="rId15">
                <a:extLst>
                  <a:ext uri="{28A0092B-C50C-407E-A947-70E740481C1C}">
                    <a14:useLocalDpi xmlns:a14="http://schemas.microsoft.com/office/drawing/2010/main" val="0"/>
                  </a:ext>
                </a:extLst>
              </a:blip>
              <a:srcRect l="403" r="403"/>
              <a:stretch/>
            </p:blipFill>
            <p:spPr>
              <a:xfrm>
                <a:off x="7142093" y="1563619"/>
                <a:ext cx="1115568" cy="1115568"/>
              </a:xfrm>
              <a:prstGeom prst="rect">
                <a:avLst/>
              </a:prstGeom>
              <a:solidFill>
                <a:srgbClr val="E7A133"/>
              </a:solidFill>
              <a:ln w="31750">
                <a:solidFill>
                  <a:schemeClr val="bg1"/>
                </a:solidFill>
              </a:ln>
            </p:spPr>
          </p:pic>
          <p:pic>
            <p:nvPicPr>
              <p:cNvPr id="8" name="Picture 7">
                <a:extLst>
                  <a:ext uri="{FF2B5EF4-FFF2-40B4-BE49-F238E27FC236}">
                    <a16:creationId xmlns:a16="http://schemas.microsoft.com/office/drawing/2014/main" id="{832783AC-CF87-5A47-2B63-B83E8152F06E}"/>
                  </a:ext>
                </a:extLst>
              </p:cNvPr>
              <p:cNvPicPr>
                <a:picLocks noChangeAspect="1"/>
              </p:cNvPicPr>
              <p:nvPr/>
            </p:nvPicPr>
            <p:blipFill rotWithShape="1">
              <a:blip r:embed="rId16">
                <a:extLst>
                  <a:ext uri="{28A0092B-C50C-407E-A947-70E740481C1C}">
                    <a14:useLocalDpi xmlns:a14="http://schemas.microsoft.com/office/drawing/2010/main" val="0"/>
                  </a:ext>
                </a:extLst>
              </a:blip>
              <a:srcRect t="403" b="403"/>
              <a:stretch/>
            </p:blipFill>
            <p:spPr>
              <a:xfrm>
                <a:off x="2684608" y="1563619"/>
                <a:ext cx="1115568" cy="1115568"/>
              </a:xfrm>
              <a:prstGeom prst="rect">
                <a:avLst/>
              </a:prstGeom>
              <a:solidFill>
                <a:srgbClr val="FFDE01"/>
              </a:solidFill>
              <a:ln w="31750">
                <a:solidFill>
                  <a:schemeClr val="bg1"/>
                </a:solidFill>
              </a:ln>
            </p:spPr>
          </p:pic>
          <p:pic>
            <p:nvPicPr>
              <p:cNvPr id="9" name="Picture 8">
                <a:extLst>
                  <a:ext uri="{FF2B5EF4-FFF2-40B4-BE49-F238E27FC236}">
                    <a16:creationId xmlns:a16="http://schemas.microsoft.com/office/drawing/2014/main" id="{198DAC02-24D9-FC80-2D07-BCC9F962D5B5}"/>
                  </a:ext>
                </a:extLst>
              </p:cNvPr>
              <p:cNvPicPr>
                <a:picLocks/>
              </p:cNvPicPr>
              <p:nvPr/>
            </p:nvPicPr>
            <p:blipFill rotWithShape="1">
              <a:blip r:embed="rId17">
                <a:extLst>
                  <a:ext uri="{28A0092B-C50C-407E-A947-70E740481C1C}">
                    <a14:useLocalDpi xmlns:a14="http://schemas.microsoft.com/office/drawing/2010/main" val="0"/>
                  </a:ext>
                </a:extLst>
              </a:blip>
              <a:srcRect/>
              <a:stretch/>
            </p:blipFill>
            <p:spPr>
              <a:xfrm>
                <a:off x="8256463" y="1568117"/>
                <a:ext cx="1115568" cy="1106571"/>
              </a:xfrm>
              <a:prstGeom prst="rect">
                <a:avLst/>
              </a:prstGeom>
              <a:solidFill>
                <a:srgbClr val="EC1C25"/>
              </a:solidFill>
              <a:ln w="31750">
                <a:solidFill>
                  <a:schemeClr val="bg1"/>
                </a:solidFill>
              </a:ln>
            </p:spPr>
          </p:pic>
        </p:grpSp>
        <p:grpSp>
          <p:nvGrpSpPr>
            <p:cNvPr id="10" name="Group 9">
              <a:extLst>
                <a:ext uri="{FF2B5EF4-FFF2-40B4-BE49-F238E27FC236}">
                  <a16:creationId xmlns:a16="http://schemas.microsoft.com/office/drawing/2014/main" id="{253AAE84-367D-FA7C-829E-2870A8330E1C}"/>
                </a:ext>
              </a:extLst>
            </p:cNvPr>
            <p:cNvGrpSpPr/>
            <p:nvPr/>
          </p:nvGrpSpPr>
          <p:grpSpPr>
            <a:xfrm>
              <a:off x="1413904" y="4413594"/>
              <a:ext cx="9357487" cy="1560977"/>
              <a:chOff x="2684608" y="1563619"/>
              <a:chExt cx="6687423" cy="1115568"/>
            </a:xfrm>
          </p:grpSpPr>
          <p:pic>
            <p:nvPicPr>
              <p:cNvPr id="11" name="Picture 10">
                <a:extLst>
                  <a:ext uri="{FF2B5EF4-FFF2-40B4-BE49-F238E27FC236}">
                    <a16:creationId xmlns:a16="http://schemas.microsoft.com/office/drawing/2014/main" id="{24487BED-4497-4C7E-7630-05B16D2E099E}"/>
                  </a:ext>
                </a:extLst>
              </p:cNvPr>
              <p:cNvPicPr>
                <a:picLocks/>
              </p:cNvPicPr>
              <p:nvPr/>
            </p:nvPicPr>
            <p:blipFill rotWithShape="1">
              <a:blip r:embed="rId18">
                <a:extLst>
                  <a:ext uri="{28A0092B-C50C-407E-A947-70E740481C1C}">
                    <a14:useLocalDpi xmlns:a14="http://schemas.microsoft.com/office/drawing/2010/main" val="0"/>
                  </a:ext>
                </a:extLst>
              </a:blip>
              <a:srcRect/>
              <a:stretch/>
            </p:blipFill>
            <p:spPr>
              <a:xfrm>
                <a:off x="4913351" y="1563619"/>
                <a:ext cx="1115568" cy="1115568"/>
              </a:xfrm>
              <a:prstGeom prst="rect">
                <a:avLst/>
              </a:prstGeom>
              <a:ln w="31750">
                <a:solidFill>
                  <a:schemeClr val="bg1"/>
                </a:solidFill>
              </a:ln>
            </p:spPr>
          </p:pic>
          <p:pic>
            <p:nvPicPr>
              <p:cNvPr id="12" name="Picture 11">
                <a:extLst>
                  <a:ext uri="{FF2B5EF4-FFF2-40B4-BE49-F238E27FC236}">
                    <a16:creationId xmlns:a16="http://schemas.microsoft.com/office/drawing/2014/main" id="{4E2FDF49-9E94-049D-4EBE-3C70DE63ACD3}"/>
                  </a:ext>
                </a:extLst>
              </p:cNvPr>
              <p:cNvPicPr>
                <a:picLocks/>
              </p:cNvPicPr>
              <p:nvPr/>
            </p:nvPicPr>
            <p:blipFill rotWithShape="1">
              <a:blip r:embed="rId19">
                <a:extLst>
                  <a:ext uri="{28A0092B-C50C-407E-A947-70E740481C1C}">
                    <a14:useLocalDpi xmlns:a14="http://schemas.microsoft.com/office/drawing/2010/main" val="0"/>
                  </a:ext>
                </a:extLst>
              </a:blip>
              <a:srcRect l="403" r="403"/>
              <a:stretch/>
            </p:blipFill>
            <p:spPr>
              <a:xfrm>
                <a:off x="3798980" y="1563619"/>
                <a:ext cx="1115568" cy="1115568"/>
              </a:xfrm>
              <a:prstGeom prst="rect">
                <a:avLst/>
              </a:prstGeom>
              <a:solidFill>
                <a:srgbClr val="009847"/>
              </a:solidFill>
              <a:ln w="31750">
                <a:solidFill>
                  <a:schemeClr val="bg1"/>
                </a:solidFill>
              </a:ln>
            </p:spPr>
          </p:pic>
          <p:pic>
            <p:nvPicPr>
              <p:cNvPr id="13" name="Picture 12">
                <a:extLst>
                  <a:ext uri="{FF2B5EF4-FFF2-40B4-BE49-F238E27FC236}">
                    <a16:creationId xmlns:a16="http://schemas.microsoft.com/office/drawing/2014/main" id="{5C358434-D057-0C35-24ED-05E8BF754CDB}"/>
                  </a:ext>
                </a:extLst>
              </p:cNvPr>
              <p:cNvPicPr>
                <a:picLocks/>
              </p:cNvPicPr>
              <p:nvPr/>
            </p:nvPicPr>
            <p:blipFill rotWithShape="1">
              <a:blip r:embed="rId20">
                <a:extLst>
                  <a:ext uri="{28A0092B-C50C-407E-A947-70E740481C1C}">
                    <a14:useLocalDpi xmlns:a14="http://schemas.microsoft.com/office/drawing/2010/main" val="0"/>
                  </a:ext>
                </a:extLst>
              </a:blip>
              <a:srcRect/>
              <a:stretch/>
            </p:blipFill>
            <p:spPr>
              <a:xfrm>
                <a:off x="6027722" y="1563619"/>
                <a:ext cx="1115568" cy="1115568"/>
              </a:xfrm>
              <a:prstGeom prst="rect">
                <a:avLst/>
              </a:prstGeom>
              <a:solidFill>
                <a:srgbClr val="020202"/>
              </a:solidFill>
              <a:ln w="31750">
                <a:solidFill>
                  <a:schemeClr val="bg1"/>
                </a:solidFill>
              </a:ln>
            </p:spPr>
          </p:pic>
          <p:pic>
            <p:nvPicPr>
              <p:cNvPr id="15" name="Picture 14">
                <a:extLst>
                  <a:ext uri="{FF2B5EF4-FFF2-40B4-BE49-F238E27FC236}">
                    <a16:creationId xmlns:a16="http://schemas.microsoft.com/office/drawing/2014/main" id="{60DBD40D-2F69-FA8C-D259-66356E30F4F6}"/>
                  </a:ext>
                </a:extLst>
              </p:cNvPr>
              <p:cNvPicPr>
                <a:picLocks/>
              </p:cNvPicPr>
              <p:nvPr/>
            </p:nvPicPr>
            <p:blipFill rotWithShape="1">
              <a:blip r:embed="rId21">
                <a:extLst>
                  <a:ext uri="{28A0092B-C50C-407E-A947-70E740481C1C}">
                    <a14:useLocalDpi xmlns:a14="http://schemas.microsoft.com/office/drawing/2010/main" val="0"/>
                  </a:ext>
                </a:extLst>
              </a:blip>
              <a:srcRect l="407" r="407"/>
              <a:stretch/>
            </p:blipFill>
            <p:spPr>
              <a:xfrm>
                <a:off x="7142093" y="1563619"/>
                <a:ext cx="1115568" cy="1115568"/>
              </a:xfrm>
              <a:prstGeom prst="rect">
                <a:avLst/>
              </a:prstGeom>
              <a:solidFill>
                <a:srgbClr val="E7A133"/>
              </a:solidFill>
              <a:ln w="31750">
                <a:solidFill>
                  <a:schemeClr val="bg1"/>
                </a:solidFill>
              </a:ln>
            </p:spPr>
          </p:pic>
          <p:pic>
            <p:nvPicPr>
              <p:cNvPr id="21" name="Picture 20">
                <a:extLst>
                  <a:ext uri="{FF2B5EF4-FFF2-40B4-BE49-F238E27FC236}">
                    <a16:creationId xmlns:a16="http://schemas.microsoft.com/office/drawing/2014/main" id="{008407ED-7EB3-071D-AF90-CCCE090A3D00}"/>
                  </a:ext>
                </a:extLst>
              </p:cNvPr>
              <p:cNvPicPr>
                <a:picLocks noChangeAspect="1"/>
              </p:cNvPicPr>
              <p:nvPr/>
            </p:nvPicPr>
            <p:blipFill rotWithShape="1">
              <a:blip r:embed="rId22">
                <a:extLst>
                  <a:ext uri="{28A0092B-C50C-407E-A947-70E740481C1C}">
                    <a14:useLocalDpi xmlns:a14="http://schemas.microsoft.com/office/drawing/2010/main" val="0"/>
                  </a:ext>
                </a:extLst>
              </a:blip>
              <a:srcRect/>
              <a:stretch/>
            </p:blipFill>
            <p:spPr>
              <a:xfrm>
                <a:off x="2684608" y="1563619"/>
                <a:ext cx="1115568" cy="1115568"/>
              </a:xfrm>
              <a:prstGeom prst="rect">
                <a:avLst/>
              </a:prstGeom>
              <a:solidFill>
                <a:srgbClr val="FFDE01"/>
              </a:solidFill>
              <a:ln w="31750">
                <a:solidFill>
                  <a:schemeClr val="bg1"/>
                </a:solidFill>
              </a:ln>
            </p:spPr>
          </p:pic>
          <p:pic>
            <p:nvPicPr>
              <p:cNvPr id="27" name="Picture 26">
                <a:extLst>
                  <a:ext uri="{FF2B5EF4-FFF2-40B4-BE49-F238E27FC236}">
                    <a16:creationId xmlns:a16="http://schemas.microsoft.com/office/drawing/2014/main" id="{0D80D12D-F1E5-2B24-3CD2-9254C4B66E72}"/>
                  </a:ext>
                </a:extLst>
              </p:cNvPr>
              <p:cNvPicPr>
                <a:picLocks/>
              </p:cNvPicPr>
              <p:nvPr/>
            </p:nvPicPr>
            <p:blipFill rotWithShape="1">
              <a:blip r:embed="rId23">
                <a:extLst>
                  <a:ext uri="{28A0092B-C50C-407E-A947-70E740481C1C}">
                    <a14:useLocalDpi xmlns:a14="http://schemas.microsoft.com/office/drawing/2010/main" val="0"/>
                  </a:ext>
                </a:extLst>
              </a:blip>
              <a:srcRect/>
              <a:stretch/>
            </p:blipFill>
            <p:spPr>
              <a:xfrm>
                <a:off x="8256463" y="1563619"/>
                <a:ext cx="1115568" cy="1115568"/>
              </a:xfrm>
              <a:prstGeom prst="rect">
                <a:avLst/>
              </a:prstGeom>
              <a:solidFill>
                <a:srgbClr val="EC1C25"/>
              </a:solidFill>
              <a:ln w="31750">
                <a:solidFill>
                  <a:schemeClr val="bg1"/>
                </a:solidFill>
              </a:ln>
            </p:spPr>
          </p:pic>
        </p:grpSp>
      </p:grpSp>
    </p:spTree>
    <p:extLst>
      <p:ext uri="{BB962C8B-B14F-4D97-AF65-F5344CB8AC3E}">
        <p14:creationId xmlns:p14="http://schemas.microsoft.com/office/powerpoint/2010/main" val="33765206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E0208-E975-1FD2-E3D4-C1398351E4B3}"/>
            </a:ext>
          </a:extLst>
        </p:cNvPr>
        <p:cNvGrpSpPr/>
        <p:nvPr/>
      </p:nvGrpSpPr>
      <p:grpSpPr>
        <a:xfrm>
          <a:off x="0" y="0"/>
          <a:ext cx="0" cy="0"/>
          <a:chOff x="0" y="0"/>
          <a:chExt cx="0" cy="0"/>
        </a:xfrm>
      </p:grpSpPr>
      <p:grpSp>
        <p:nvGrpSpPr>
          <p:cNvPr id="46" name="Group 45">
            <a:extLst>
              <a:ext uri="{FF2B5EF4-FFF2-40B4-BE49-F238E27FC236}">
                <a16:creationId xmlns:a16="http://schemas.microsoft.com/office/drawing/2014/main" id="{ADFC846A-4FB5-F67D-1120-A1DA58C78F8D}"/>
              </a:ext>
            </a:extLst>
          </p:cNvPr>
          <p:cNvGrpSpPr/>
          <p:nvPr/>
        </p:nvGrpSpPr>
        <p:grpSpPr>
          <a:xfrm>
            <a:off x="932964" y="1702598"/>
            <a:ext cx="10319370" cy="1200329"/>
            <a:chOff x="277303" y="1818586"/>
            <a:chExt cx="10319370" cy="1200329"/>
          </a:xfrm>
        </p:grpSpPr>
        <p:sp>
          <p:nvSpPr>
            <p:cNvPr id="26" name="TextBox 25">
              <a:extLst>
                <a:ext uri="{FF2B5EF4-FFF2-40B4-BE49-F238E27FC236}">
                  <a16:creationId xmlns:a16="http://schemas.microsoft.com/office/drawing/2014/main" id="{378109B5-F1DA-2B16-2AF4-3D8937EE6D92}"/>
                </a:ext>
              </a:extLst>
            </p:cNvPr>
            <p:cNvSpPr txBox="1"/>
            <p:nvPr/>
          </p:nvSpPr>
          <p:spPr>
            <a:xfrm>
              <a:off x="8377865" y="1818586"/>
              <a:ext cx="2218808" cy="120032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CA" sz="2400" u="none" strike="noStrike" kern="1200" cap="none" spc="0" normalizeH="0" baseline="0" noProof="0" dirty="0">
                  <a:ln>
                    <a:noFill/>
                  </a:ln>
                  <a:solidFill>
                    <a:prstClr val="black"/>
                  </a:solidFill>
                  <a:effectLst/>
                  <a:uLnTx/>
                  <a:uFillTx/>
                  <a:latin typeface="Inter" panose="02000503000000020004" pitchFamily="2" charset="0"/>
                  <a:ea typeface="Inter" panose="02000503000000020004" pitchFamily="2" charset="0"/>
                </a:rPr>
                <a:t>Each unlock accelerates the next</a:t>
              </a:r>
            </a:p>
          </p:txBody>
        </p:sp>
        <p:pic>
          <p:nvPicPr>
            <p:cNvPr id="37" name="Graphic 36" descr="Chevron arrows with solid fill">
              <a:extLst>
                <a:ext uri="{FF2B5EF4-FFF2-40B4-BE49-F238E27FC236}">
                  <a16:creationId xmlns:a16="http://schemas.microsoft.com/office/drawing/2014/main" id="{88184204-044F-5651-7361-F9B52A2AE48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254394" y="2064855"/>
              <a:ext cx="707790" cy="707790"/>
            </a:xfrm>
            <a:prstGeom prst="rect">
              <a:avLst/>
            </a:prstGeom>
          </p:spPr>
        </p:pic>
        <p:pic>
          <p:nvPicPr>
            <p:cNvPr id="42" name="Graphic 41" descr="Chevron arrows with solid fill">
              <a:extLst>
                <a:ext uri="{FF2B5EF4-FFF2-40B4-BE49-F238E27FC236}">
                  <a16:creationId xmlns:a16="http://schemas.microsoft.com/office/drawing/2014/main" id="{0E9BF08B-6903-891E-3C69-B8B3D79A46D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496432" y="2064855"/>
              <a:ext cx="707790" cy="707790"/>
            </a:xfrm>
            <a:prstGeom prst="rect">
              <a:avLst/>
            </a:prstGeom>
          </p:spPr>
        </p:pic>
        <p:sp>
          <p:nvSpPr>
            <p:cNvPr id="43" name="TextBox 42">
              <a:extLst>
                <a:ext uri="{FF2B5EF4-FFF2-40B4-BE49-F238E27FC236}">
                  <a16:creationId xmlns:a16="http://schemas.microsoft.com/office/drawing/2014/main" id="{724CD981-4B53-8A35-BCBA-EBAB90300FF1}"/>
                </a:ext>
              </a:extLst>
            </p:cNvPr>
            <p:cNvSpPr txBox="1"/>
            <p:nvPr/>
          </p:nvSpPr>
          <p:spPr>
            <a:xfrm>
              <a:off x="4619904" y="1818586"/>
              <a:ext cx="2218808" cy="120032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CA" sz="2400" u="none" strike="noStrike" kern="1200" cap="none" spc="0" normalizeH="0" baseline="0" noProof="0" dirty="0">
                  <a:ln>
                    <a:noFill/>
                  </a:ln>
                  <a:solidFill>
                    <a:prstClr val="black"/>
                  </a:solidFill>
                  <a:effectLst/>
                  <a:uLnTx/>
                  <a:uFillTx/>
                  <a:latin typeface="Inter" panose="02000503000000020004" pitchFamily="2" charset="0"/>
                  <a:ea typeface="Inter" panose="02000503000000020004" pitchFamily="2" charset="0"/>
                </a:rPr>
                <a:t>Work to modernized in parallel</a:t>
              </a:r>
            </a:p>
          </p:txBody>
        </p:sp>
        <p:sp>
          <p:nvSpPr>
            <p:cNvPr id="44" name="TextBox 43">
              <a:extLst>
                <a:ext uri="{FF2B5EF4-FFF2-40B4-BE49-F238E27FC236}">
                  <a16:creationId xmlns:a16="http://schemas.microsoft.com/office/drawing/2014/main" id="{7768F5AA-D365-75F4-296D-8624432FB457}"/>
                </a:ext>
              </a:extLst>
            </p:cNvPr>
            <p:cNvSpPr txBox="1"/>
            <p:nvPr/>
          </p:nvSpPr>
          <p:spPr>
            <a:xfrm>
              <a:off x="277303" y="1818586"/>
              <a:ext cx="2803447" cy="120032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CA" sz="2400" u="none" strike="noStrike" kern="1200" cap="none" spc="0" normalizeH="0" baseline="0" noProof="0" dirty="0">
                  <a:ln>
                    <a:noFill/>
                  </a:ln>
                  <a:solidFill>
                    <a:prstClr val="black"/>
                  </a:solidFill>
                  <a:effectLst/>
                  <a:uLnTx/>
                  <a:uFillTx/>
                  <a:latin typeface="Inter" panose="02000503000000020004" pitchFamily="2" charset="0"/>
                  <a:ea typeface="Inter" panose="02000503000000020004" pitchFamily="2" charset="0"/>
                </a:rPr>
                <a:t>Many times you cannot stop delivery to rebuild</a:t>
              </a:r>
            </a:p>
          </p:txBody>
        </p:sp>
      </p:grpSp>
      <p:pic>
        <p:nvPicPr>
          <p:cNvPr id="45" name="Picture 44">
            <a:extLst>
              <a:ext uri="{FF2B5EF4-FFF2-40B4-BE49-F238E27FC236}">
                <a16:creationId xmlns:a16="http://schemas.microsoft.com/office/drawing/2014/main" id="{A53EDF77-CD4C-32A6-618E-F871D3A72E19}"/>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t="34964" b="8623"/>
          <a:stretch>
            <a:fillRect/>
          </a:stretch>
        </p:blipFill>
        <p:spPr>
          <a:xfrm>
            <a:off x="0" y="3955073"/>
            <a:ext cx="12185299" cy="2916232"/>
          </a:xfrm>
          <a:prstGeom prst="rect">
            <a:avLst/>
          </a:prstGeom>
        </p:spPr>
      </p:pic>
      <p:sp>
        <p:nvSpPr>
          <p:cNvPr id="63" name="Title 3">
            <a:extLst>
              <a:ext uri="{FF2B5EF4-FFF2-40B4-BE49-F238E27FC236}">
                <a16:creationId xmlns:a16="http://schemas.microsoft.com/office/drawing/2014/main" id="{E8C137D4-2376-7F29-25C5-B02F4324BF39}"/>
              </a:ext>
            </a:extLst>
          </p:cNvPr>
          <p:cNvSpPr txBox="1">
            <a:spLocks/>
          </p:cNvSpPr>
          <p:nvPr/>
        </p:nvSpPr>
        <p:spPr>
          <a:xfrm>
            <a:off x="419256" y="522400"/>
            <a:ext cx="11353486" cy="573739"/>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ctr" defTabSz="1219169" eaLnBrk="1" fontAlgn="auto" latinLnBrk="0" hangingPunct="1">
              <a:lnSpc>
                <a:spcPct val="80000"/>
              </a:lnSpc>
              <a:spcBef>
                <a:spcPts val="0"/>
              </a:spcBef>
              <a:spcAft>
                <a:spcPts val="0"/>
              </a:spcAft>
              <a:buClrTx/>
              <a:buSzTx/>
              <a:buFontTx/>
              <a:buNone/>
              <a:tabLst/>
              <a:defRPr/>
            </a:pPr>
            <a:r>
              <a:rPr lang="en-US" sz="3600" kern="0" dirty="0">
                <a:solidFill>
                  <a:srgbClr val="2B2B2B"/>
                </a:solidFill>
                <a:latin typeface="Inter ExtraBold" panose="02000503000000020004" pitchFamily="2" charset="0"/>
                <a:ea typeface="Inter ExtraBold" panose="02000503000000020004" pitchFamily="2" charset="0"/>
              </a:rPr>
              <a:t>The Real Unlock: Building While Delivering</a:t>
            </a:r>
          </a:p>
        </p:txBody>
      </p:sp>
    </p:spTree>
    <p:extLst>
      <p:ext uri="{BB962C8B-B14F-4D97-AF65-F5344CB8AC3E}">
        <p14:creationId xmlns:p14="http://schemas.microsoft.com/office/powerpoint/2010/main" val="697924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300D3C-D00E-273A-1E0F-AA098B520D10}"/>
            </a:ext>
          </a:extLst>
        </p:cNvPr>
        <p:cNvGrpSpPr/>
        <p:nvPr/>
      </p:nvGrpSpPr>
      <p:grpSpPr>
        <a:xfrm>
          <a:off x="0" y="0"/>
          <a:ext cx="0" cy="0"/>
          <a:chOff x="0" y="0"/>
          <a:chExt cx="0" cy="0"/>
        </a:xfrm>
      </p:grpSpPr>
      <p:pic>
        <p:nvPicPr>
          <p:cNvPr id="86" name="Picture 85">
            <a:extLst>
              <a:ext uri="{FF2B5EF4-FFF2-40B4-BE49-F238E27FC236}">
                <a16:creationId xmlns:a16="http://schemas.microsoft.com/office/drawing/2014/main" id="{B5341818-74F9-5788-A7E1-F05E1A982C3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t="3499" b="3499"/>
          <a:stretch/>
        </p:blipFill>
        <p:spPr>
          <a:xfrm>
            <a:off x="0" y="0"/>
            <a:ext cx="4096704" cy="6858000"/>
          </a:xfrm>
          <a:prstGeom prst="rect">
            <a:avLst/>
          </a:prstGeom>
        </p:spPr>
      </p:pic>
      <p:grpSp>
        <p:nvGrpSpPr>
          <p:cNvPr id="7" name="Group 6">
            <a:extLst>
              <a:ext uri="{FF2B5EF4-FFF2-40B4-BE49-F238E27FC236}">
                <a16:creationId xmlns:a16="http://schemas.microsoft.com/office/drawing/2014/main" id="{0BABD15C-93DA-A620-99C9-2883F32938B3}"/>
              </a:ext>
            </a:extLst>
          </p:cNvPr>
          <p:cNvGrpSpPr/>
          <p:nvPr/>
        </p:nvGrpSpPr>
        <p:grpSpPr>
          <a:xfrm>
            <a:off x="5456988" y="1964208"/>
            <a:ext cx="6195814" cy="960636"/>
            <a:chOff x="5456988" y="1964208"/>
            <a:chExt cx="6195814" cy="960636"/>
          </a:xfrm>
        </p:grpSpPr>
        <p:sp>
          <p:nvSpPr>
            <p:cNvPr id="42" name="TextBox 41">
              <a:extLst>
                <a:ext uri="{FF2B5EF4-FFF2-40B4-BE49-F238E27FC236}">
                  <a16:creationId xmlns:a16="http://schemas.microsoft.com/office/drawing/2014/main" id="{6DB26233-B2FD-E621-E242-51D633924CA6}"/>
                </a:ext>
              </a:extLst>
            </p:cNvPr>
            <p:cNvSpPr txBox="1"/>
            <p:nvPr/>
          </p:nvSpPr>
          <p:spPr>
            <a:xfrm>
              <a:off x="5456988" y="2029028"/>
              <a:ext cx="1394934" cy="830997"/>
            </a:xfrm>
            <a:prstGeom prst="rect">
              <a:avLst/>
            </a:prstGeom>
            <a:noFill/>
          </p:spPr>
          <p:txBody>
            <a:bodyPr wrap="none" lIns="0" tIns="0" rIns="0" bIns="0" rtlCol="0">
              <a:spAutoFit/>
            </a:bodyP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5400" b="1" u="none" strike="noStrike" kern="1200" cap="none" spc="30" normalizeH="0" baseline="0" noProof="0" dirty="0">
                  <a:ln>
                    <a:noFill/>
                  </a:ln>
                  <a:solidFill>
                    <a:srgbClr val="ED1C25"/>
                  </a:solidFill>
                  <a:effectLst/>
                  <a:uLnTx/>
                  <a:uFillTx/>
                  <a:latin typeface="Inter Black" panose="02000503000000020004" pitchFamily="2" charset="0"/>
                  <a:ea typeface="Inter Black" panose="02000503000000020004" pitchFamily="2" charset="0"/>
                  <a:cs typeface="Lato Bold" panose="020F0502020204030203" pitchFamily="34" charset="0"/>
                </a:rPr>
                <a:t>80x</a:t>
              </a:r>
            </a:p>
          </p:txBody>
        </p:sp>
        <p:grpSp>
          <p:nvGrpSpPr>
            <p:cNvPr id="45" name="Group 44">
              <a:extLst>
                <a:ext uri="{FF2B5EF4-FFF2-40B4-BE49-F238E27FC236}">
                  <a16:creationId xmlns:a16="http://schemas.microsoft.com/office/drawing/2014/main" id="{AB06203E-772E-D1D0-8B63-AF2B557C6294}"/>
                </a:ext>
              </a:extLst>
            </p:cNvPr>
            <p:cNvGrpSpPr/>
            <p:nvPr/>
          </p:nvGrpSpPr>
          <p:grpSpPr>
            <a:xfrm>
              <a:off x="7305750" y="1964208"/>
              <a:ext cx="4347052" cy="960636"/>
              <a:chOff x="5451566" y="1819307"/>
              <a:chExt cx="2955611" cy="779364"/>
            </a:xfrm>
          </p:grpSpPr>
          <p:sp>
            <p:nvSpPr>
              <p:cNvPr id="43" name="TextBox 42">
                <a:extLst>
                  <a:ext uri="{FF2B5EF4-FFF2-40B4-BE49-F238E27FC236}">
                    <a16:creationId xmlns:a16="http://schemas.microsoft.com/office/drawing/2014/main" id="{318A8993-D8AA-A833-0831-74368D4A9F72}"/>
                  </a:ext>
                </a:extLst>
              </p:cNvPr>
              <p:cNvSpPr txBox="1"/>
              <p:nvPr/>
            </p:nvSpPr>
            <p:spPr>
              <a:xfrm>
                <a:off x="5451566" y="1819307"/>
                <a:ext cx="2955611" cy="299639"/>
              </a:xfrm>
              <a:prstGeom prst="rect">
                <a:avLst/>
              </a:prstGeom>
              <a:noFill/>
            </p:spPr>
            <p:txBody>
              <a:bodyPr wrap="square" lIns="0" tIns="0" rIns="0" bIns="0" rtlCol="0">
                <a:spAutoFit/>
              </a:bodyPr>
              <a:lstStyle/>
              <a:p>
                <a:pPr marL="0" marR="0" lvl="0" indent="0" defTabSz="914377" rtl="0" eaLnBrk="1" fontAlgn="auto" latinLnBrk="0" hangingPunct="1">
                  <a:lnSpc>
                    <a:spcPct val="100000"/>
                  </a:lnSpc>
                  <a:spcBef>
                    <a:spcPts val="0"/>
                  </a:spcBef>
                  <a:spcAft>
                    <a:spcPts val="0"/>
                  </a:spcAft>
                  <a:buClrTx/>
                  <a:buSzTx/>
                  <a:buFontTx/>
                  <a:buNone/>
                  <a:tabLst/>
                  <a:defRPr/>
                </a:pPr>
                <a:r>
                  <a:rPr kumimoji="0" lang="en-US" sz="2400" b="1" u="none" strike="noStrike" kern="1200" cap="none" spc="30" normalizeH="0" baseline="0" noProof="0" dirty="0">
                    <a:ln>
                      <a:noFill/>
                    </a:ln>
                    <a:solidFill>
                      <a:srgbClr val="2B2B2B"/>
                    </a:solidFill>
                    <a:effectLst/>
                    <a:uLnTx/>
                    <a:uFillTx/>
                    <a:latin typeface="Inter" panose="02000503000000020004" pitchFamily="2" charset="0"/>
                    <a:ea typeface="Inter" panose="02000503000000020004" pitchFamily="2" charset="0"/>
                    <a:cs typeface="Lato Bold" panose="020F0502020204030203" pitchFamily="34" charset="0"/>
                  </a:rPr>
                  <a:t>Faster Audience Creation</a:t>
                </a:r>
              </a:p>
            </p:txBody>
          </p:sp>
          <p:sp>
            <p:nvSpPr>
              <p:cNvPr id="44" name="TextBox 43">
                <a:extLst>
                  <a:ext uri="{FF2B5EF4-FFF2-40B4-BE49-F238E27FC236}">
                    <a16:creationId xmlns:a16="http://schemas.microsoft.com/office/drawing/2014/main" id="{385C9134-DC1A-B4FE-F9FF-6DD8DD6BAFF8}"/>
                  </a:ext>
                </a:extLst>
              </p:cNvPr>
              <p:cNvSpPr txBox="1"/>
              <p:nvPr/>
            </p:nvSpPr>
            <p:spPr>
              <a:xfrm>
                <a:off x="5451566" y="2149213"/>
                <a:ext cx="2923858" cy="449458"/>
              </a:xfrm>
              <a:prstGeom prst="rect">
                <a:avLst/>
              </a:prstGeom>
              <a:noFill/>
            </p:spPr>
            <p:txBody>
              <a:bodyPr wrap="square" lIns="0" tIns="0" rIns="0" bIns="0" rtlCol="0">
                <a:spAutoFit/>
              </a:bodyPr>
              <a:lstStyle/>
              <a:p>
                <a:pPr marL="0" marR="0" lvl="0" indent="0" defTabSz="914377" rtl="0" eaLnBrk="1" fontAlgn="auto" latinLnBrk="0" hangingPunct="1">
                  <a:lnSpc>
                    <a:spcPct val="100000"/>
                  </a:lnSpc>
                  <a:spcBef>
                    <a:spcPts val="0"/>
                  </a:spcBef>
                  <a:spcAft>
                    <a:spcPts val="0"/>
                  </a:spcAft>
                  <a:buClrTx/>
                  <a:buSzTx/>
                  <a:buFontTx/>
                  <a:buNone/>
                  <a:tabLst/>
                  <a:defRPr/>
                </a:pPr>
                <a:r>
                  <a:rPr kumimoji="0" lang="en-US" u="none" strike="noStrike" kern="1200" cap="none" spc="30" normalizeH="0" baseline="0" noProof="0" dirty="0">
                    <a:ln>
                      <a:noFill/>
                    </a:ln>
                    <a:solidFill>
                      <a:srgbClr val="2B2B2B"/>
                    </a:solidFill>
                    <a:effectLst/>
                    <a:uLnTx/>
                    <a:uFillTx/>
                    <a:latin typeface="Inter" panose="02000503000000020004" pitchFamily="2" charset="0"/>
                    <a:ea typeface="Inter" panose="02000503000000020004" pitchFamily="2" charset="0"/>
                    <a:cs typeface="Lato Bold" panose="020F0502020204030203" pitchFamily="34" charset="0"/>
                  </a:rPr>
                  <a:t>What took 2 weeks now takes an hour!</a:t>
                </a:r>
              </a:p>
            </p:txBody>
          </p:sp>
        </p:grpSp>
      </p:grpSp>
      <p:grpSp>
        <p:nvGrpSpPr>
          <p:cNvPr id="4" name="Group 3">
            <a:extLst>
              <a:ext uri="{FF2B5EF4-FFF2-40B4-BE49-F238E27FC236}">
                <a16:creationId xmlns:a16="http://schemas.microsoft.com/office/drawing/2014/main" id="{FCEF19A9-CFE5-FB03-2123-2F589F75A1DD}"/>
              </a:ext>
            </a:extLst>
          </p:cNvPr>
          <p:cNvGrpSpPr/>
          <p:nvPr/>
        </p:nvGrpSpPr>
        <p:grpSpPr>
          <a:xfrm>
            <a:off x="3942094" y="3432841"/>
            <a:ext cx="7710707" cy="830997"/>
            <a:chOff x="3942094" y="3368021"/>
            <a:chExt cx="7710707" cy="830997"/>
          </a:xfrm>
        </p:grpSpPr>
        <p:sp>
          <p:nvSpPr>
            <p:cNvPr id="48" name="TextBox 47">
              <a:extLst>
                <a:ext uri="{FF2B5EF4-FFF2-40B4-BE49-F238E27FC236}">
                  <a16:creationId xmlns:a16="http://schemas.microsoft.com/office/drawing/2014/main" id="{CFE84EA9-3463-C913-2926-E1F270122244}"/>
                </a:ext>
              </a:extLst>
            </p:cNvPr>
            <p:cNvSpPr txBox="1"/>
            <p:nvPr/>
          </p:nvSpPr>
          <p:spPr>
            <a:xfrm>
              <a:off x="3942094" y="3368021"/>
              <a:ext cx="2909828" cy="830997"/>
            </a:xfrm>
            <a:prstGeom prst="rect">
              <a:avLst/>
            </a:prstGeom>
            <a:noFill/>
          </p:spPr>
          <p:txBody>
            <a:bodyPr wrap="square" lIns="0" tIns="0" rIns="0" bIns="0" rtlCol="0">
              <a:spAutoFit/>
            </a:bodyP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5400" b="1" u="none" strike="noStrike" kern="1200" cap="none" spc="30" normalizeH="0" baseline="0" noProof="0">
                  <a:ln>
                    <a:noFill/>
                  </a:ln>
                  <a:solidFill>
                    <a:srgbClr val="ED1C25"/>
                  </a:solidFill>
                  <a:effectLst/>
                  <a:uLnTx/>
                  <a:uFillTx/>
                  <a:latin typeface="Inter Black" panose="02000503000000020004" pitchFamily="2" charset="0"/>
                  <a:ea typeface="Inter Black" panose="02000503000000020004" pitchFamily="2" charset="0"/>
                  <a:cs typeface="Lato Bold" panose="020F0502020204030203" pitchFamily="34" charset="0"/>
                </a:rPr>
                <a:t>99%</a:t>
              </a:r>
            </a:p>
          </p:txBody>
        </p:sp>
        <p:grpSp>
          <p:nvGrpSpPr>
            <p:cNvPr id="49" name="Group 48">
              <a:extLst>
                <a:ext uri="{FF2B5EF4-FFF2-40B4-BE49-F238E27FC236}">
                  <a16:creationId xmlns:a16="http://schemas.microsoft.com/office/drawing/2014/main" id="{790C006F-5A28-6712-99CD-9F281C89769F}"/>
                </a:ext>
              </a:extLst>
            </p:cNvPr>
            <p:cNvGrpSpPr/>
            <p:nvPr/>
          </p:nvGrpSpPr>
          <p:grpSpPr>
            <a:xfrm>
              <a:off x="7305750" y="3441701"/>
              <a:ext cx="4347051" cy="683637"/>
              <a:chOff x="5451566" y="1819307"/>
              <a:chExt cx="2955611" cy="554635"/>
            </a:xfrm>
          </p:grpSpPr>
          <p:sp>
            <p:nvSpPr>
              <p:cNvPr id="50" name="TextBox 49">
                <a:extLst>
                  <a:ext uri="{FF2B5EF4-FFF2-40B4-BE49-F238E27FC236}">
                    <a16:creationId xmlns:a16="http://schemas.microsoft.com/office/drawing/2014/main" id="{84F24F15-64A6-5D41-E920-2E689E07DB7E}"/>
                  </a:ext>
                </a:extLst>
              </p:cNvPr>
              <p:cNvSpPr txBox="1"/>
              <p:nvPr/>
            </p:nvSpPr>
            <p:spPr>
              <a:xfrm>
                <a:off x="5451566" y="1819307"/>
                <a:ext cx="2955611" cy="299639"/>
              </a:xfrm>
              <a:prstGeom prst="rect">
                <a:avLst/>
              </a:prstGeom>
              <a:noFill/>
            </p:spPr>
            <p:txBody>
              <a:bodyPr wrap="square" lIns="0" tIns="0" rIns="0" bIns="0" rtlCol="0">
                <a:spAutoFit/>
              </a:bodyPr>
              <a:lstStyle/>
              <a:p>
                <a:pPr marL="0" marR="0" lvl="0" indent="0" defTabSz="914377" rtl="0" eaLnBrk="1" fontAlgn="auto" latinLnBrk="0" hangingPunct="1">
                  <a:lnSpc>
                    <a:spcPct val="100000"/>
                  </a:lnSpc>
                  <a:spcBef>
                    <a:spcPts val="0"/>
                  </a:spcBef>
                  <a:spcAft>
                    <a:spcPts val="0"/>
                  </a:spcAft>
                  <a:buClrTx/>
                  <a:buSzTx/>
                  <a:buFontTx/>
                  <a:buNone/>
                  <a:tabLst/>
                  <a:defRPr/>
                </a:pPr>
                <a:r>
                  <a:rPr kumimoji="0" lang="en-US" sz="2400" b="1" u="none" strike="noStrike" kern="1200" cap="none" spc="30" normalizeH="0" baseline="0" noProof="0">
                    <a:ln>
                      <a:noFill/>
                    </a:ln>
                    <a:solidFill>
                      <a:srgbClr val="2B2B2B"/>
                    </a:solidFill>
                    <a:effectLst/>
                    <a:uLnTx/>
                    <a:uFillTx/>
                    <a:latin typeface="Inter" panose="02000503000000020004" pitchFamily="2" charset="0"/>
                    <a:ea typeface="Inter" panose="02000503000000020004" pitchFamily="2" charset="0"/>
                    <a:cs typeface="Lato Bold" panose="020F0502020204030203" pitchFamily="34" charset="0"/>
                  </a:rPr>
                  <a:t>Reduction In Trigger Setup</a:t>
                </a:r>
              </a:p>
            </p:txBody>
          </p:sp>
          <p:sp>
            <p:nvSpPr>
              <p:cNvPr id="51" name="TextBox 50">
                <a:extLst>
                  <a:ext uri="{FF2B5EF4-FFF2-40B4-BE49-F238E27FC236}">
                    <a16:creationId xmlns:a16="http://schemas.microsoft.com/office/drawing/2014/main" id="{326548A2-C3CD-12AF-3B41-596D3A13614F}"/>
                  </a:ext>
                </a:extLst>
              </p:cNvPr>
              <p:cNvSpPr txBox="1"/>
              <p:nvPr/>
            </p:nvSpPr>
            <p:spPr>
              <a:xfrm>
                <a:off x="5451566" y="2149213"/>
                <a:ext cx="2923858" cy="224729"/>
              </a:xfrm>
              <a:prstGeom prst="rect">
                <a:avLst/>
              </a:prstGeom>
              <a:noFill/>
            </p:spPr>
            <p:txBody>
              <a:bodyPr wrap="square" lIns="0" tIns="0" rIns="0" bIns="0" rtlCol="0">
                <a:spAutoFit/>
              </a:bodyPr>
              <a:lstStyle/>
              <a:p>
                <a:pPr marL="0" marR="0" lvl="0" indent="0" defTabSz="914377" rtl="0" eaLnBrk="1" fontAlgn="auto" latinLnBrk="0" hangingPunct="1">
                  <a:lnSpc>
                    <a:spcPct val="100000"/>
                  </a:lnSpc>
                  <a:spcBef>
                    <a:spcPts val="0"/>
                  </a:spcBef>
                  <a:spcAft>
                    <a:spcPts val="0"/>
                  </a:spcAft>
                  <a:buClrTx/>
                  <a:buSzTx/>
                  <a:buFontTx/>
                  <a:buNone/>
                  <a:tabLst/>
                  <a:defRPr/>
                </a:pPr>
                <a:r>
                  <a:rPr kumimoji="0" lang="en-US" u="none" strike="noStrike" kern="1200" cap="none" spc="30" normalizeH="0" baseline="0" noProof="0" dirty="0">
                    <a:ln>
                      <a:noFill/>
                    </a:ln>
                    <a:solidFill>
                      <a:srgbClr val="2B2B2B"/>
                    </a:solidFill>
                    <a:effectLst/>
                    <a:uLnTx/>
                    <a:uFillTx/>
                    <a:latin typeface="Inter" panose="02000503000000020004" pitchFamily="2" charset="0"/>
                    <a:ea typeface="Inter" panose="02000503000000020004" pitchFamily="2" charset="0"/>
                    <a:cs typeface="Lato Bold" panose="020F0502020204030203" pitchFamily="34" charset="0"/>
                  </a:rPr>
                  <a:t>Deployment Time Reduced by 300x</a:t>
                </a:r>
              </a:p>
            </p:txBody>
          </p:sp>
        </p:grpSp>
      </p:grpSp>
      <p:grpSp>
        <p:nvGrpSpPr>
          <p:cNvPr id="5" name="Group 4">
            <a:extLst>
              <a:ext uri="{FF2B5EF4-FFF2-40B4-BE49-F238E27FC236}">
                <a16:creationId xmlns:a16="http://schemas.microsoft.com/office/drawing/2014/main" id="{7F327F67-7279-BDCC-5B53-9A295C21BE7A}"/>
              </a:ext>
            </a:extLst>
          </p:cNvPr>
          <p:cNvGrpSpPr/>
          <p:nvPr/>
        </p:nvGrpSpPr>
        <p:grpSpPr>
          <a:xfrm>
            <a:off x="4784562" y="4771835"/>
            <a:ext cx="6914941" cy="960637"/>
            <a:chOff x="4784562" y="4771835"/>
            <a:chExt cx="6914941" cy="960637"/>
          </a:xfrm>
        </p:grpSpPr>
        <p:sp>
          <p:nvSpPr>
            <p:cNvPr id="53" name="TextBox 52">
              <a:extLst>
                <a:ext uri="{FF2B5EF4-FFF2-40B4-BE49-F238E27FC236}">
                  <a16:creationId xmlns:a16="http://schemas.microsoft.com/office/drawing/2014/main" id="{5618DE7D-88E3-B29A-0053-1F284FB3335D}"/>
                </a:ext>
              </a:extLst>
            </p:cNvPr>
            <p:cNvSpPr txBox="1"/>
            <p:nvPr/>
          </p:nvSpPr>
          <p:spPr>
            <a:xfrm>
              <a:off x="4784562" y="4836655"/>
              <a:ext cx="2044791" cy="830997"/>
            </a:xfrm>
            <a:prstGeom prst="rect">
              <a:avLst/>
            </a:prstGeom>
            <a:noFill/>
          </p:spPr>
          <p:txBody>
            <a:bodyPr wrap="none" lIns="0" tIns="0" rIns="0" bIns="0" rtlCol="0">
              <a:spAutoFit/>
            </a:bodyP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en-US" sz="5400" b="1" u="none" strike="noStrike" kern="1200" cap="none" spc="30" normalizeH="0" baseline="0" noProof="0">
                  <a:ln>
                    <a:noFill/>
                  </a:ln>
                  <a:solidFill>
                    <a:srgbClr val="ED1C25"/>
                  </a:solidFill>
                  <a:effectLst/>
                  <a:uLnTx/>
                  <a:uFillTx/>
                  <a:latin typeface="Inter Black" panose="02000503000000020004" pitchFamily="2" charset="0"/>
                  <a:ea typeface="Inter Black" panose="02000503000000020004" pitchFamily="2" charset="0"/>
                  <a:cs typeface="Lato Bold" panose="020F0502020204030203" pitchFamily="34" charset="0"/>
                </a:rPr>
                <a:t>22m+</a:t>
              </a:r>
            </a:p>
          </p:txBody>
        </p:sp>
        <p:grpSp>
          <p:nvGrpSpPr>
            <p:cNvPr id="54" name="Group 53">
              <a:extLst>
                <a:ext uri="{FF2B5EF4-FFF2-40B4-BE49-F238E27FC236}">
                  <a16:creationId xmlns:a16="http://schemas.microsoft.com/office/drawing/2014/main" id="{843DDD6A-4ABD-48DF-5002-31203341D935}"/>
                </a:ext>
              </a:extLst>
            </p:cNvPr>
            <p:cNvGrpSpPr/>
            <p:nvPr/>
          </p:nvGrpSpPr>
          <p:grpSpPr>
            <a:xfrm>
              <a:off x="7352451" y="4771835"/>
              <a:ext cx="4347052" cy="960637"/>
              <a:chOff x="5451566" y="1819307"/>
              <a:chExt cx="2955611" cy="779365"/>
            </a:xfrm>
          </p:grpSpPr>
          <p:sp>
            <p:nvSpPr>
              <p:cNvPr id="55" name="TextBox 54">
                <a:extLst>
                  <a:ext uri="{FF2B5EF4-FFF2-40B4-BE49-F238E27FC236}">
                    <a16:creationId xmlns:a16="http://schemas.microsoft.com/office/drawing/2014/main" id="{C87301D0-2BAA-EDB5-5797-34B5A4DEB76D}"/>
                  </a:ext>
                </a:extLst>
              </p:cNvPr>
              <p:cNvSpPr txBox="1"/>
              <p:nvPr/>
            </p:nvSpPr>
            <p:spPr>
              <a:xfrm>
                <a:off x="5451566" y="1819307"/>
                <a:ext cx="2955611" cy="599278"/>
              </a:xfrm>
              <a:prstGeom prst="rect">
                <a:avLst/>
              </a:prstGeom>
              <a:noFill/>
            </p:spPr>
            <p:txBody>
              <a:bodyPr wrap="square" lIns="0" tIns="0" rIns="0" bIns="0" rtlCol="0">
                <a:spAutoFit/>
              </a:bodyPr>
              <a:lstStyle/>
              <a:p>
                <a:pPr marL="0" marR="0" lvl="0" indent="0" defTabSz="914377" rtl="0" eaLnBrk="1" fontAlgn="auto" latinLnBrk="0" hangingPunct="1">
                  <a:lnSpc>
                    <a:spcPct val="100000"/>
                  </a:lnSpc>
                  <a:spcBef>
                    <a:spcPts val="0"/>
                  </a:spcBef>
                  <a:spcAft>
                    <a:spcPts val="0"/>
                  </a:spcAft>
                  <a:buClrTx/>
                  <a:buSzTx/>
                  <a:buFontTx/>
                  <a:buNone/>
                  <a:tabLst/>
                  <a:defRPr/>
                </a:pPr>
                <a:r>
                  <a:rPr kumimoji="0" lang="en-US" sz="2400" b="1" u="none" strike="noStrike" kern="1200" cap="none" spc="30" normalizeH="0" baseline="0" noProof="0">
                    <a:ln>
                      <a:noFill/>
                    </a:ln>
                    <a:solidFill>
                      <a:srgbClr val="2B2B2B"/>
                    </a:solidFill>
                    <a:effectLst/>
                    <a:uLnTx/>
                    <a:uFillTx/>
                    <a:latin typeface="Inter" panose="02000503000000020004" pitchFamily="2" charset="0"/>
                    <a:ea typeface="Inter" panose="02000503000000020004" pitchFamily="2" charset="0"/>
                    <a:cs typeface="Lato Bold" panose="020F0502020204030203" pitchFamily="34" charset="0"/>
                  </a:rPr>
                  <a:t>Events Weekly</a:t>
                </a:r>
              </a:p>
              <a:p>
                <a:pPr marL="0" marR="0" lvl="0" indent="0" defTabSz="914377" rtl="0" eaLnBrk="1" fontAlgn="auto" latinLnBrk="0" hangingPunct="1">
                  <a:lnSpc>
                    <a:spcPct val="100000"/>
                  </a:lnSpc>
                  <a:spcBef>
                    <a:spcPts val="0"/>
                  </a:spcBef>
                  <a:spcAft>
                    <a:spcPts val="0"/>
                  </a:spcAft>
                  <a:buClrTx/>
                  <a:buSzTx/>
                  <a:buFontTx/>
                  <a:buNone/>
                  <a:tabLst/>
                  <a:defRPr/>
                </a:pPr>
                <a:endParaRPr kumimoji="0" lang="en-US" sz="2400" b="1" u="none" strike="noStrike" kern="1200" cap="none" spc="30" normalizeH="0" baseline="0" noProof="0">
                  <a:ln>
                    <a:noFill/>
                  </a:ln>
                  <a:solidFill>
                    <a:srgbClr val="2B2B2B"/>
                  </a:solidFill>
                  <a:effectLst/>
                  <a:uLnTx/>
                  <a:uFillTx/>
                  <a:latin typeface="Inter" panose="02000503000000020004" pitchFamily="2" charset="0"/>
                  <a:ea typeface="Inter" panose="02000503000000020004" pitchFamily="2" charset="0"/>
                  <a:cs typeface="Lato Bold" panose="020F0502020204030203" pitchFamily="34" charset="0"/>
                </a:endParaRPr>
              </a:p>
            </p:txBody>
          </p:sp>
          <p:sp>
            <p:nvSpPr>
              <p:cNvPr id="56" name="TextBox 55">
                <a:extLst>
                  <a:ext uri="{FF2B5EF4-FFF2-40B4-BE49-F238E27FC236}">
                    <a16:creationId xmlns:a16="http://schemas.microsoft.com/office/drawing/2014/main" id="{434F47A0-4FED-A745-CE08-8DA65F04F077}"/>
                  </a:ext>
                </a:extLst>
              </p:cNvPr>
              <p:cNvSpPr txBox="1"/>
              <p:nvPr/>
            </p:nvSpPr>
            <p:spPr>
              <a:xfrm>
                <a:off x="5451566" y="2149213"/>
                <a:ext cx="2923858" cy="449459"/>
              </a:xfrm>
              <a:prstGeom prst="rect">
                <a:avLst/>
              </a:prstGeom>
              <a:noFill/>
            </p:spPr>
            <p:txBody>
              <a:bodyPr wrap="square" lIns="0" tIns="0" rIns="0" bIns="0" rtlCol="0">
                <a:spAutoFit/>
              </a:bodyPr>
              <a:lstStyle/>
              <a:p>
                <a:pPr marL="0" marR="0" lvl="0" indent="0" defTabSz="914377" rtl="0" eaLnBrk="1" fontAlgn="auto" latinLnBrk="0" hangingPunct="1">
                  <a:lnSpc>
                    <a:spcPct val="100000"/>
                  </a:lnSpc>
                  <a:spcBef>
                    <a:spcPts val="0"/>
                  </a:spcBef>
                  <a:spcAft>
                    <a:spcPts val="0"/>
                  </a:spcAft>
                  <a:buClrTx/>
                  <a:buSzTx/>
                  <a:buFontTx/>
                  <a:buNone/>
                  <a:tabLst/>
                  <a:defRPr/>
                </a:pPr>
                <a:r>
                  <a:rPr kumimoji="0" lang="en-US" u="none" strike="noStrike" kern="1200" cap="none" spc="30" normalizeH="0" baseline="0" noProof="0" dirty="0">
                    <a:ln>
                      <a:noFill/>
                    </a:ln>
                    <a:solidFill>
                      <a:srgbClr val="2B2B2B"/>
                    </a:solidFill>
                    <a:effectLst/>
                    <a:uLnTx/>
                    <a:uFillTx/>
                    <a:latin typeface="Inter" panose="02000503000000020004" pitchFamily="2" charset="0"/>
                    <a:ea typeface="Inter" panose="02000503000000020004" pitchFamily="2" charset="0"/>
                    <a:cs typeface="Lato Bold" panose="020F0502020204030203" pitchFamily="34" charset="0"/>
                  </a:rPr>
                  <a:t>Powering real-time behavioral insights and marketing activation</a:t>
                </a:r>
              </a:p>
            </p:txBody>
          </p:sp>
        </p:grpSp>
      </p:grpSp>
      <p:sp>
        <p:nvSpPr>
          <p:cNvPr id="80" name="Title 3">
            <a:extLst>
              <a:ext uri="{FF2B5EF4-FFF2-40B4-BE49-F238E27FC236}">
                <a16:creationId xmlns:a16="http://schemas.microsoft.com/office/drawing/2014/main" id="{C88B2033-9740-8119-D9F4-612F6507BE3F}"/>
              </a:ext>
            </a:extLst>
          </p:cNvPr>
          <p:cNvSpPr txBox="1"/>
          <p:nvPr/>
        </p:nvSpPr>
        <p:spPr>
          <a:xfrm>
            <a:off x="4096704" y="977180"/>
            <a:ext cx="8095296" cy="573739"/>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ctr" defTabSz="1219169" eaLnBrk="1" fontAlgn="auto" latinLnBrk="0" hangingPunct="1">
              <a:lnSpc>
                <a:spcPct val="80000"/>
              </a:lnSpc>
              <a:spcBef>
                <a:spcPts val="0"/>
              </a:spcBef>
              <a:spcAft>
                <a:spcPts val="0"/>
              </a:spcAft>
              <a:buClrTx/>
              <a:buSzTx/>
              <a:buFontTx/>
              <a:buNone/>
              <a:tabLst/>
              <a:defRPr/>
            </a:pPr>
            <a:r>
              <a:rPr kumimoji="0" lang="en-US" sz="3600" u="none" strike="noStrike" kern="0" cap="none" spc="0" normalizeH="0" baseline="0" noProof="0">
                <a:ln>
                  <a:noFill/>
                </a:ln>
                <a:solidFill>
                  <a:srgbClr val="2B2B2B"/>
                </a:solidFill>
                <a:effectLst/>
                <a:uLnTx/>
                <a:uFillTx/>
                <a:latin typeface="Inter ExtraBold" panose="02000503000000020004" pitchFamily="2" charset="0"/>
                <a:ea typeface="Inter ExtraBold" panose="02000503000000020004" pitchFamily="2" charset="0"/>
                <a:sym typeface="Snowflake Sans Book"/>
              </a:rPr>
              <a:t>Value Realized</a:t>
            </a:r>
          </a:p>
        </p:txBody>
      </p:sp>
      <p:grpSp>
        <p:nvGrpSpPr>
          <p:cNvPr id="87" name="Group 86">
            <a:extLst>
              <a:ext uri="{FF2B5EF4-FFF2-40B4-BE49-F238E27FC236}">
                <a16:creationId xmlns:a16="http://schemas.microsoft.com/office/drawing/2014/main" id="{FC078341-165C-A4D8-BD1F-3D6C01313862}"/>
              </a:ext>
            </a:extLst>
          </p:cNvPr>
          <p:cNvGrpSpPr>
            <a:grpSpLocks noGrp="1" noUngrp="1" noRot="1" noMove="1" noResize="1"/>
          </p:cNvGrpSpPr>
          <p:nvPr/>
        </p:nvGrpSpPr>
        <p:grpSpPr>
          <a:xfrm>
            <a:off x="10330108" y="6328402"/>
            <a:ext cx="1554730" cy="245935"/>
            <a:chOff x="9105466" y="384375"/>
            <a:chExt cx="2626156" cy="415418"/>
          </a:xfrm>
        </p:grpSpPr>
        <p:pic>
          <p:nvPicPr>
            <p:cNvPr id="88" name="Picture 87" descr="A black and red sign with white letters&#10;&#10;AI-generated content may be incorrect.">
              <a:extLst>
                <a:ext uri="{FF2B5EF4-FFF2-40B4-BE49-F238E27FC236}">
                  <a16:creationId xmlns:a16="http://schemas.microsoft.com/office/drawing/2014/main" id="{3201DDDD-46BD-8755-BD38-E2A48A78055F}"/>
                </a:ext>
              </a:extLst>
            </p:cNvPr>
            <p:cNvPicPr>
              <a:picLocks noGrp="1" noRot="1" noMove="1" noResize="1" noEditPoints="1" noAdjustHandles="1" noChangeArrowheads="1" noChangeShapeType="1" noCrop="1"/>
            </p:cNvPicPr>
            <p:nvPr/>
          </p:nvPicPr>
          <p:blipFill>
            <a:blip r:embed="rId4"/>
            <a:stretch>
              <a:fillRect/>
            </a:stretch>
          </p:blipFill>
          <p:spPr>
            <a:xfrm>
              <a:off x="9105466" y="469533"/>
              <a:ext cx="1151754" cy="245102"/>
            </a:xfrm>
            <a:prstGeom prst="rect">
              <a:avLst/>
            </a:prstGeom>
          </p:spPr>
        </p:pic>
        <p:pic>
          <p:nvPicPr>
            <p:cNvPr id="89" name="Picture 88">
              <a:extLst>
                <a:ext uri="{FF2B5EF4-FFF2-40B4-BE49-F238E27FC236}">
                  <a16:creationId xmlns:a16="http://schemas.microsoft.com/office/drawing/2014/main" id="{2F3D863A-7F04-E98C-F0C5-6D0FC3CB0D99}"/>
                </a:ext>
              </a:extLst>
            </p:cNvPr>
            <p:cNvPicPr>
              <a:picLocks noGrp="1" noRot="1" noMove="1" noResize="1" noEditPoints="1" noAdjustHandles="1" noChangeArrowheads="1" noChangeShapeType="1" noCrop="1"/>
            </p:cNvPicPr>
            <p:nvPr/>
          </p:nvPicPr>
          <p:blipFill>
            <a:blip r:embed="rId5"/>
            <a:stretch>
              <a:fillRect/>
            </a:stretch>
          </p:blipFill>
          <p:spPr>
            <a:xfrm>
              <a:off x="10590021" y="384551"/>
              <a:ext cx="1141601" cy="415066"/>
            </a:xfrm>
            <a:prstGeom prst="rect">
              <a:avLst/>
            </a:prstGeom>
          </p:spPr>
        </p:pic>
        <p:cxnSp>
          <p:nvCxnSpPr>
            <p:cNvPr id="90" name="Straight Arrow Connector 89">
              <a:extLst>
                <a:ext uri="{FF2B5EF4-FFF2-40B4-BE49-F238E27FC236}">
                  <a16:creationId xmlns:a16="http://schemas.microsoft.com/office/drawing/2014/main" id="{EE61D3FF-7D38-9C05-4BCA-24323A0A39FB}"/>
                </a:ext>
              </a:extLst>
            </p:cNvPr>
            <p:cNvCxnSpPr>
              <a:cxnSpLocks noGrp="1" noRot="1" noMove="1" noResize="1" noEditPoints="1" noAdjustHandles="1" noChangeArrowheads="1" noChangeShapeType="1"/>
            </p:cNvCxnSpPr>
            <p:nvPr/>
          </p:nvCxnSpPr>
          <p:spPr>
            <a:xfrm>
              <a:off x="10423434" y="384375"/>
              <a:ext cx="373" cy="415418"/>
            </a:xfrm>
            <a:prstGeom prst="straightConnector1">
              <a:avLst/>
            </a:prstGeom>
            <a:noFill/>
            <a:ln w="19050" cap="flat">
              <a:solidFill>
                <a:schemeClr val="tx1"/>
              </a:solidFill>
              <a:prstDash val="solid"/>
              <a:miter lim="400000"/>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2173079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91C24"/>
        </a:solidFill>
        <a:effectLst/>
      </p:bgPr>
    </p:bg>
    <p:spTree>
      <p:nvGrpSpPr>
        <p:cNvPr id="1" name="">
          <a:extLst>
            <a:ext uri="{FF2B5EF4-FFF2-40B4-BE49-F238E27FC236}">
              <a16:creationId xmlns:a16="http://schemas.microsoft.com/office/drawing/2014/main" id="{FAE0C102-1334-8FA4-82D0-302020F35543}"/>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9DDA9820-BD77-9A3C-2FF9-A003C06781D3}"/>
              </a:ext>
            </a:extLst>
          </p:cNvPr>
          <p:cNvSpPr txBox="1"/>
          <p:nvPr/>
        </p:nvSpPr>
        <p:spPr>
          <a:xfrm>
            <a:off x="543476" y="578588"/>
            <a:ext cx="5015113" cy="1754326"/>
          </a:xfrm>
          <a:prstGeom prst="rect">
            <a:avLst/>
          </a:prstGeom>
          <a:noFill/>
        </p:spPr>
        <p:txBody>
          <a:bodyPr wrap="square" rtlCol="0">
            <a:spAutoFit/>
          </a:bodyPr>
          <a:lstStyle/>
          <a:p>
            <a:r>
              <a:rPr lang="en-US" sz="3600" dirty="0">
                <a:solidFill>
                  <a:schemeClr val="bg1"/>
                </a:solidFill>
                <a:latin typeface="Inter" panose="02000503000000020004" pitchFamily="2" charset="0"/>
                <a:ea typeface="Inter" panose="02000503000000020004" pitchFamily="2" charset="0"/>
              </a:rPr>
              <a:t>Behind every data point is the chance to</a:t>
            </a:r>
          </a:p>
          <a:p>
            <a:r>
              <a:rPr lang="en-US" sz="3600" b="1" dirty="0">
                <a:solidFill>
                  <a:schemeClr val="bg1"/>
                </a:solidFill>
                <a:latin typeface="Inter ExtraBold" panose="02000503000000020004" pitchFamily="2" charset="0"/>
                <a:ea typeface="Inter ExtraBold" panose="02000503000000020004" pitchFamily="2" charset="0"/>
              </a:rPr>
              <a:t>change a life.</a:t>
            </a:r>
          </a:p>
        </p:txBody>
      </p:sp>
      <p:pic>
        <p:nvPicPr>
          <p:cNvPr id="42" name="Picture 41">
            <a:extLst>
              <a:ext uri="{FF2B5EF4-FFF2-40B4-BE49-F238E27FC236}">
                <a16:creationId xmlns:a16="http://schemas.microsoft.com/office/drawing/2014/main" id="{E1E51945-C83B-274D-AA9E-E8DDB83E35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896" y="5612708"/>
            <a:ext cx="2527920" cy="666704"/>
          </a:xfrm>
          <a:prstGeom prst="rect">
            <a:avLst/>
          </a:prstGeom>
        </p:spPr>
      </p:pic>
      <p:pic>
        <p:nvPicPr>
          <p:cNvPr id="45" name="Picture 44">
            <a:extLst>
              <a:ext uri="{FF2B5EF4-FFF2-40B4-BE49-F238E27FC236}">
                <a16:creationId xmlns:a16="http://schemas.microsoft.com/office/drawing/2014/main" id="{E35E7260-D6DE-E9CF-99CF-2204C817C0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896" y="3044267"/>
            <a:ext cx="1569661" cy="1569661"/>
          </a:xfrm>
          <a:prstGeom prst="rect">
            <a:avLst/>
          </a:prstGeom>
          <a:ln w="38100">
            <a:solidFill>
              <a:schemeClr val="bg1"/>
            </a:solidFill>
          </a:ln>
        </p:spPr>
      </p:pic>
      <p:grpSp>
        <p:nvGrpSpPr>
          <p:cNvPr id="12" name="Group 11">
            <a:extLst>
              <a:ext uri="{FF2B5EF4-FFF2-40B4-BE49-F238E27FC236}">
                <a16:creationId xmlns:a16="http://schemas.microsoft.com/office/drawing/2014/main" id="{4A94E0E0-FE79-7F23-3324-FA5B90F7A0D3}"/>
              </a:ext>
            </a:extLst>
          </p:cNvPr>
          <p:cNvGrpSpPr/>
          <p:nvPr/>
        </p:nvGrpSpPr>
        <p:grpSpPr>
          <a:xfrm>
            <a:off x="2642479" y="2945804"/>
            <a:ext cx="3281783" cy="2054013"/>
            <a:chOff x="2355937" y="2624864"/>
            <a:chExt cx="2527920" cy="2054013"/>
          </a:xfrm>
        </p:grpSpPr>
        <p:sp>
          <p:nvSpPr>
            <p:cNvPr id="3" name="TextBox 2">
              <a:extLst>
                <a:ext uri="{FF2B5EF4-FFF2-40B4-BE49-F238E27FC236}">
                  <a16:creationId xmlns:a16="http://schemas.microsoft.com/office/drawing/2014/main" id="{D53DA234-7C45-E494-F4C3-7323B8C0F634}"/>
                </a:ext>
              </a:extLst>
            </p:cNvPr>
            <p:cNvSpPr txBox="1"/>
            <p:nvPr/>
          </p:nvSpPr>
          <p:spPr>
            <a:xfrm>
              <a:off x="2355937" y="2624864"/>
              <a:ext cx="2527920" cy="646331"/>
            </a:xfrm>
            <a:prstGeom prst="rect">
              <a:avLst/>
            </a:prstGeom>
            <a:noFill/>
          </p:spPr>
          <p:txBody>
            <a:bodyPr wrap="square">
              <a:spAutoFit/>
            </a:bodyPr>
            <a:lstStyle/>
            <a:p>
              <a:pPr marL="0" indent="0">
                <a:buNone/>
              </a:pPr>
              <a:r>
                <a:rPr lang="en-US" dirty="0">
                  <a:solidFill>
                    <a:schemeClr val="bg1"/>
                  </a:solidFill>
                  <a:latin typeface="Inter" panose="02000503000000020004" pitchFamily="2" charset="0"/>
                  <a:ea typeface="Inter" panose="02000503000000020004" pitchFamily="2" charset="0"/>
                </a:rPr>
                <a:t>Meet pets available for adoption</a:t>
              </a:r>
              <a:endParaRPr lang="en-US" dirty="0">
                <a:solidFill>
                  <a:schemeClr val="bg1"/>
                </a:solidFill>
                <a:latin typeface="Inter" panose="02000503000000020004" pitchFamily="2" charset="0"/>
                <a:ea typeface="Inter" panose="02000503000000020004" pitchFamily="2" charset="0"/>
                <a:cs typeface="+mn-lt"/>
              </a:endParaRPr>
            </a:p>
          </p:txBody>
        </p:sp>
        <p:sp>
          <p:nvSpPr>
            <p:cNvPr id="4" name="TextBox 3">
              <a:extLst>
                <a:ext uri="{FF2B5EF4-FFF2-40B4-BE49-F238E27FC236}">
                  <a16:creationId xmlns:a16="http://schemas.microsoft.com/office/drawing/2014/main" id="{F52A36B1-1E7E-279F-D3C2-9B7D94F48867}"/>
                </a:ext>
              </a:extLst>
            </p:cNvPr>
            <p:cNvSpPr txBox="1"/>
            <p:nvPr/>
          </p:nvSpPr>
          <p:spPr>
            <a:xfrm>
              <a:off x="2355937" y="3328705"/>
              <a:ext cx="2527920" cy="646331"/>
            </a:xfrm>
            <a:prstGeom prst="rect">
              <a:avLst/>
            </a:prstGeom>
            <a:noFill/>
          </p:spPr>
          <p:txBody>
            <a:bodyPr wrap="square">
              <a:spAutoFit/>
            </a:bodyPr>
            <a:lstStyle/>
            <a:p>
              <a:pPr marL="0" indent="0">
                <a:buNone/>
              </a:pPr>
              <a:r>
                <a:rPr lang="en-US" dirty="0">
                  <a:solidFill>
                    <a:schemeClr val="bg1"/>
                  </a:solidFill>
                  <a:latin typeface="Inter" panose="02000503000000020004" pitchFamily="2" charset="0"/>
                  <a:ea typeface="Inter" panose="02000503000000020004" pitchFamily="2" charset="0"/>
                </a:rPr>
                <a:t>Browse adoptable pets nationwide</a:t>
              </a:r>
              <a:endParaRPr lang="en-US" dirty="0">
                <a:solidFill>
                  <a:schemeClr val="bg1"/>
                </a:solidFill>
                <a:latin typeface="Inter" panose="02000503000000020004" pitchFamily="2" charset="0"/>
                <a:ea typeface="Inter" panose="02000503000000020004" pitchFamily="2" charset="0"/>
                <a:cs typeface="+mn-lt"/>
              </a:endParaRPr>
            </a:p>
          </p:txBody>
        </p:sp>
        <p:sp>
          <p:nvSpPr>
            <p:cNvPr id="5" name="TextBox 4">
              <a:extLst>
                <a:ext uri="{FF2B5EF4-FFF2-40B4-BE49-F238E27FC236}">
                  <a16:creationId xmlns:a16="http://schemas.microsoft.com/office/drawing/2014/main" id="{D142BE10-2DAB-B4A5-E106-0333D0816F81}"/>
                </a:ext>
              </a:extLst>
            </p:cNvPr>
            <p:cNvSpPr txBox="1"/>
            <p:nvPr/>
          </p:nvSpPr>
          <p:spPr>
            <a:xfrm>
              <a:off x="2355937" y="4032546"/>
              <a:ext cx="2527920" cy="646331"/>
            </a:xfrm>
            <a:prstGeom prst="rect">
              <a:avLst/>
            </a:prstGeom>
            <a:noFill/>
          </p:spPr>
          <p:txBody>
            <a:bodyPr wrap="square">
              <a:spAutoFit/>
            </a:bodyPr>
            <a:lstStyle/>
            <a:p>
              <a:pPr marL="0" indent="0">
                <a:buNone/>
              </a:pPr>
              <a:r>
                <a:rPr lang="en-US">
                  <a:solidFill>
                    <a:schemeClr val="bg1"/>
                  </a:solidFill>
                  <a:latin typeface="Inter" panose="02000503000000020004" pitchFamily="2" charset="0"/>
                  <a:ea typeface="Inter" panose="02000503000000020004" pitchFamily="2" charset="0"/>
                </a:rPr>
                <a:t>Find your next best friend</a:t>
              </a:r>
            </a:p>
          </p:txBody>
        </p:sp>
      </p:grpSp>
      <p:pic>
        <p:nvPicPr>
          <p:cNvPr id="7" name="Picture 6">
            <a:extLst>
              <a:ext uri="{FF2B5EF4-FFF2-40B4-BE49-F238E27FC236}">
                <a16:creationId xmlns:a16="http://schemas.microsoft.com/office/drawing/2014/main" id="{66B99E5F-2DA8-A4C6-2085-4D5D75FF00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82521" y="0"/>
            <a:ext cx="5334000" cy="6877421"/>
          </a:xfrm>
          <a:prstGeom prst="rect">
            <a:avLst/>
          </a:prstGeom>
        </p:spPr>
      </p:pic>
    </p:spTree>
    <p:extLst>
      <p:ext uri="{BB962C8B-B14F-4D97-AF65-F5344CB8AC3E}">
        <p14:creationId xmlns:p14="http://schemas.microsoft.com/office/powerpoint/2010/main" val="3114526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5B0FF6-D621-829F-E4C4-E0BE9431C55C}"/>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57E370BC-D73C-E1D8-3340-E19D8FC642F8}"/>
              </a:ext>
            </a:extLst>
          </p:cNvPr>
          <p:cNvGrpSpPr/>
          <p:nvPr/>
        </p:nvGrpSpPr>
        <p:grpSpPr>
          <a:xfrm>
            <a:off x="822752" y="1998527"/>
            <a:ext cx="10546495" cy="2127653"/>
            <a:chOff x="783349" y="2231252"/>
            <a:chExt cx="10546495" cy="2127653"/>
          </a:xfrm>
        </p:grpSpPr>
        <p:grpSp>
          <p:nvGrpSpPr>
            <p:cNvPr id="47" name="Group 46">
              <a:extLst>
                <a:ext uri="{FF2B5EF4-FFF2-40B4-BE49-F238E27FC236}">
                  <a16:creationId xmlns:a16="http://schemas.microsoft.com/office/drawing/2014/main" id="{77686D28-FC43-01F4-BE5F-2E175324B40D}"/>
                </a:ext>
              </a:extLst>
            </p:cNvPr>
            <p:cNvGrpSpPr/>
            <p:nvPr/>
          </p:nvGrpSpPr>
          <p:grpSpPr>
            <a:xfrm>
              <a:off x="783349" y="2231252"/>
              <a:ext cx="1855197" cy="2127653"/>
              <a:chOff x="308277" y="2410273"/>
              <a:chExt cx="1855197" cy="2127653"/>
            </a:xfrm>
          </p:grpSpPr>
          <p:sp>
            <p:nvSpPr>
              <p:cNvPr id="125" name="TextBox 124">
                <a:extLst>
                  <a:ext uri="{FF2B5EF4-FFF2-40B4-BE49-F238E27FC236}">
                    <a16:creationId xmlns:a16="http://schemas.microsoft.com/office/drawing/2014/main" id="{8A47FE58-ED36-0D6E-5356-214160B068F2}"/>
                  </a:ext>
                </a:extLst>
              </p:cNvPr>
              <p:cNvSpPr txBox="1"/>
              <p:nvPr/>
            </p:nvSpPr>
            <p:spPr>
              <a:xfrm>
                <a:off x="509555" y="2410273"/>
                <a:ext cx="1452642" cy="923330"/>
              </a:xfrm>
              <a:prstGeom prst="rect">
                <a:avLst/>
              </a:prstGeom>
              <a:noFill/>
            </p:spPr>
            <p:txBody>
              <a:bodyPr wrap="none" lIns="0" tIns="0" rIns="0" bIns="0"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6000" b="1" u="none" strike="noStrike" kern="1200" cap="none" spc="30" normalizeH="0" baseline="0" noProof="0" dirty="0">
                    <a:ln>
                      <a:noFill/>
                    </a:ln>
                    <a:solidFill>
                      <a:srgbClr val="ED1C25"/>
                    </a:solidFill>
                    <a:effectLst/>
                    <a:uLnTx/>
                    <a:uFillTx/>
                    <a:latin typeface="Inter Black" panose="02000503000000020004" pitchFamily="2" charset="0"/>
                    <a:ea typeface="Inter Black" panose="02000503000000020004" pitchFamily="2" charset="0"/>
                    <a:cs typeface="Lato Bold" panose="020F0502020204030203" pitchFamily="34" charset="0"/>
                  </a:rPr>
                  <a:t>100</a:t>
                </a:r>
              </a:p>
            </p:txBody>
          </p:sp>
          <p:sp>
            <p:nvSpPr>
              <p:cNvPr id="17" name="TextBox 16">
                <a:extLst>
                  <a:ext uri="{FF2B5EF4-FFF2-40B4-BE49-F238E27FC236}">
                    <a16:creationId xmlns:a16="http://schemas.microsoft.com/office/drawing/2014/main" id="{93356C85-5F5E-413B-B6A0-6B159DF365F7}"/>
                  </a:ext>
                </a:extLst>
              </p:cNvPr>
              <p:cNvSpPr txBox="1"/>
              <p:nvPr/>
            </p:nvSpPr>
            <p:spPr>
              <a:xfrm>
                <a:off x="308277" y="3429930"/>
                <a:ext cx="1855197" cy="1107996"/>
              </a:xfrm>
              <a:prstGeom prst="rect">
                <a:avLst/>
              </a:prstGeom>
              <a:noFill/>
            </p:spPr>
            <p:txBody>
              <a:bodyPr wrap="square" lIns="0" tIns="0" rIns="0" bIns="0"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400" u="none" strike="noStrike" kern="1200" cap="none" spc="30" normalizeH="0" baseline="0" noProof="0" dirty="0">
                    <a:ln>
                      <a:noFill/>
                    </a:ln>
                    <a:solidFill>
                      <a:srgbClr val="2B2B2B"/>
                    </a:solidFill>
                    <a:effectLst/>
                    <a:uLnTx/>
                    <a:uFillTx/>
                    <a:latin typeface="Inter" panose="02000503000000020004" pitchFamily="2" charset="0"/>
                    <a:ea typeface="Inter" panose="02000503000000020004" pitchFamily="2" charset="0"/>
                    <a:cs typeface="Lato Bold" panose="020F0502020204030203" pitchFamily="34" charset="0"/>
                  </a:rPr>
                  <a:t>Years of</a:t>
                </a:r>
              </a:p>
              <a:p>
                <a:pPr marL="0" marR="0" lvl="0" indent="0" algn="ctr" defTabSz="914377" rtl="0" eaLnBrk="1" fontAlgn="auto" latinLnBrk="0" hangingPunct="1">
                  <a:lnSpc>
                    <a:spcPct val="100000"/>
                  </a:lnSpc>
                  <a:spcBef>
                    <a:spcPts val="0"/>
                  </a:spcBef>
                  <a:spcAft>
                    <a:spcPts val="0"/>
                  </a:spcAft>
                  <a:buClrTx/>
                  <a:buSzTx/>
                  <a:buFontTx/>
                  <a:buNone/>
                  <a:tabLst/>
                  <a:defRPr/>
                </a:pPr>
                <a:r>
                  <a:rPr lang="en-US" sz="2400" spc="30" dirty="0">
                    <a:solidFill>
                      <a:srgbClr val="2B2B2B"/>
                    </a:solidFill>
                    <a:latin typeface="Inter" panose="02000503000000020004" pitchFamily="2" charset="0"/>
                    <a:ea typeface="Inter" panose="02000503000000020004" pitchFamily="2" charset="0"/>
                    <a:cs typeface="Lato Bold" panose="020F0502020204030203" pitchFamily="34" charset="0"/>
                  </a:rPr>
                  <a:t>Tradition &amp;</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400" u="none" strike="noStrike" kern="1200" cap="none" spc="30" normalizeH="0" baseline="0" noProof="0" dirty="0">
                    <a:ln>
                      <a:noFill/>
                    </a:ln>
                    <a:solidFill>
                      <a:srgbClr val="2B2B2B"/>
                    </a:solidFill>
                    <a:effectLst/>
                    <a:uLnTx/>
                    <a:uFillTx/>
                    <a:latin typeface="Inter" panose="02000503000000020004" pitchFamily="2" charset="0"/>
                    <a:ea typeface="Inter" panose="02000503000000020004" pitchFamily="2" charset="0"/>
                    <a:cs typeface="Lato Bold" panose="020F0502020204030203" pitchFamily="34" charset="0"/>
                  </a:rPr>
                  <a:t>Innovation</a:t>
                </a:r>
              </a:p>
            </p:txBody>
          </p:sp>
        </p:grpSp>
        <p:grpSp>
          <p:nvGrpSpPr>
            <p:cNvPr id="46" name="Group 45">
              <a:extLst>
                <a:ext uri="{FF2B5EF4-FFF2-40B4-BE49-F238E27FC236}">
                  <a16:creationId xmlns:a16="http://schemas.microsoft.com/office/drawing/2014/main" id="{E014F5A6-4C4E-A842-4905-7D57CE1B5E55}"/>
                </a:ext>
              </a:extLst>
            </p:cNvPr>
            <p:cNvGrpSpPr/>
            <p:nvPr/>
          </p:nvGrpSpPr>
          <p:grpSpPr>
            <a:xfrm>
              <a:off x="2826126" y="2244873"/>
              <a:ext cx="1855197" cy="1758321"/>
              <a:chOff x="2324599" y="2546185"/>
              <a:chExt cx="1855197" cy="1758321"/>
            </a:xfrm>
          </p:grpSpPr>
          <p:sp>
            <p:nvSpPr>
              <p:cNvPr id="32" name="TextBox 31">
                <a:extLst>
                  <a:ext uri="{FF2B5EF4-FFF2-40B4-BE49-F238E27FC236}">
                    <a16:creationId xmlns:a16="http://schemas.microsoft.com/office/drawing/2014/main" id="{9E9E5617-9D2F-B677-12F1-372C1FDA284F}"/>
                  </a:ext>
                </a:extLst>
              </p:cNvPr>
              <p:cNvSpPr txBox="1"/>
              <p:nvPr/>
            </p:nvSpPr>
            <p:spPr>
              <a:xfrm>
                <a:off x="2598092" y="2546185"/>
                <a:ext cx="1439818" cy="923330"/>
              </a:xfrm>
              <a:prstGeom prst="rect">
                <a:avLst/>
              </a:prstGeom>
              <a:noFill/>
            </p:spPr>
            <p:txBody>
              <a:bodyPr wrap="none" lIns="0" tIns="0" rIns="0" bIns="0"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6000" b="1" u="none" strike="noStrike" kern="1200" cap="none" spc="30" normalizeH="0" baseline="0" noProof="0" dirty="0">
                    <a:ln>
                      <a:noFill/>
                    </a:ln>
                    <a:solidFill>
                      <a:srgbClr val="ED1C25"/>
                    </a:solidFill>
                    <a:effectLst/>
                    <a:uLnTx/>
                    <a:uFillTx/>
                    <a:latin typeface="Inter Black" panose="02000503000000020004" pitchFamily="2" charset="0"/>
                    <a:ea typeface="Inter Black" panose="02000503000000020004" pitchFamily="2" charset="0"/>
                    <a:cs typeface="Lato Bold" panose="020F0502020204030203" pitchFamily="34" charset="0"/>
                  </a:rPr>
                  <a:t>10+</a:t>
                </a:r>
              </a:p>
            </p:txBody>
          </p:sp>
          <p:sp>
            <p:nvSpPr>
              <p:cNvPr id="33" name="TextBox 32">
                <a:extLst>
                  <a:ext uri="{FF2B5EF4-FFF2-40B4-BE49-F238E27FC236}">
                    <a16:creationId xmlns:a16="http://schemas.microsoft.com/office/drawing/2014/main" id="{E3DC33FD-FABC-8F05-2DD9-91A87C9CAD23}"/>
                  </a:ext>
                </a:extLst>
              </p:cNvPr>
              <p:cNvSpPr txBox="1"/>
              <p:nvPr/>
            </p:nvSpPr>
            <p:spPr>
              <a:xfrm>
                <a:off x="2324599" y="3565842"/>
                <a:ext cx="1855197" cy="738664"/>
              </a:xfrm>
              <a:prstGeom prst="rect">
                <a:avLst/>
              </a:prstGeom>
              <a:noFill/>
            </p:spPr>
            <p:txBody>
              <a:bodyPr wrap="square" lIns="0" tIns="0" rIns="0" bIns="0"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400" u="none" strike="noStrike" kern="1200" cap="none" spc="30" normalizeH="0" baseline="0" noProof="0" dirty="0">
                    <a:ln>
                      <a:noFill/>
                    </a:ln>
                    <a:solidFill>
                      <a:srgbClr val="2B2B2B"/>
                    </a:solidFill>
                    <a:effectLst/>
                    <a:uLnTx/>
                    <a:uFillTx/>
                    <a:latin typeface="Inter" panose="02000503000000020004" pitchFamily="2" charset="0"/>
                    <a:ea typeface="Inter" panose="02000503000000020004" pitchFamily="2" charset="0"/>
                    <a:cs typeface="Lato Bold" panose="020F0502020204030203" pitchFamily="34" charset="0"/>
                  </a:rPr>
                  <a:t>Legacy Database</a:t>
                </a:r>
              </a:p>
            </p:txBody>
          </p:sp>
        </p:grpSp>
        <p:grpSp>
          <p:nvGrpSpPr>
            <p:cNvPr id="48" name="Group 47">
              <a:extLst>
                <a:ext uri="{FF2B5EF4-FFF2-40B4-BE49-F238E27FC236}">
                  <a16:creationId xmlns:a16="http://schemas.microsoft.com/office/drawing/2014/main" id="{203EC12E-3937-E56D-ECB1-55E17509AA92}"/>
                </a:ext>
              </a:extLst>
            </p:cNvPr>
            <p:cNvGrpSpPr/>
            <p:nvPr/>
          </p:nvGrpSpPr>
          <p:grpSpPr>
            <a:xfrm>
              <a:off x="4868903" y="2258494"/>
              <a:ext cx="1855197" cy="1375368"/>
              <a:chOff x="4412697" y="2503838"/>
              <a:chExt cx="1855197" cy="1375368"/>
            </a:xfrm>
          </p:grpSpPr>
          <p:sp>
            <p:nvSpPr>
              <p:cNvPr id="35" name="TextBox 34">
                <a:extLst>
                  <a:ext uri="{FF2B5EF4-FFF2-40B4-BE49-F238E27FC236}">
                    <a16:creationId xmlns:a16="http://schemas.microsoft.com/office/drawing/2014/main" id="{AA87F523-358C-D464-EDFD-DE7E62F94573}"/>
                  </a:ext>
                </a:extLst>
              </p:cNvPr>
              <p:cNvSpPr txBox="1"/>
              <p:nvPr/>
            </p:nvSpPr>
            <p:spPr>
              <a:xfrm>
                <a:off x="4545846" y="2503838"/>
                <a:ext cx="1588898" cy="923330"/>
              </a:xfrm>
              <a:prstGeom prst="rect">
                <a:avLst/>
              </a:prstGeom>
              <a:noFill/>
            </p:spPr>
            <p:txBody>
              <a:bodyPr wrap="none" lIns="0" tIns="0" rIns="0" bIns="0"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6000" b="1" u="none" strike="noStrike" kern="1200" cap="none" spc="30" normalizeH="0" baseline="0" noProof="0" dirty="0">
                    <a:ln>
                      <a:noFill/>
                    </a:ln>
                    <a:solidFill>
                      <a:srgbClr val="ED1C25"/>
                    </a:solidFill>
                    <a:effectLst/>
                    <a:uLnTx/>
                    <a:uFillTx/>
                    <a:latin typeface="Inter Black" panose="02000503000000020004" pitchFamily="2" charset="0"/>
                    <a:ea typeface="Inter Black" panose="02000503000000020004" pitchFamily="2" charset="0"/>
                    <a:cs typeface="Lato Bold" panose="020F0502020204030203" pitchFamily="34" charset="0"/>
                  </a:rPr>
                  <a:t>20+</a:t>
                </a:r>
              </a:p>
            </p:txBody>
          </p:sp>
          <p:sp>
            <p:nvSpPr>
              <p:cNvPr id="36" name="TextBox 35">
                <a:extLst>
                  <a:ext uri="{FF2B5EF4-FFF2-40B4-BE49-F238E27FC236}">
                    <a16:creationId xmlns:a16="http://schemas.microsoft.com/office/drawing/2014/main" id="{EB8939F2-98ED-4680-B774-F513D0446F7E}"/>
                  </a:ext>
                </a:extLst>
              </p:cNvPr>
              <p:cNvSpPr txBox="1"/>
              <p:nvPr/>
            </p:nvSpPr>
            <p:spPr>
              <a:xfrm>
                <a:off x="4412697" y="3509874"/>
                <a:ext cx="1855197" cy="369332"/>
              </a:xfrm>
              <a:prstGeom prst="rect">
                <a:avLst/>
              </a:prstGeom>
              <a:noFill/>
            </p:spPr>
            <p:txBody>
              <a:bodyPr wrap="square" lIns="0" tIns="0" rIns="0" bIns="0"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400" u="none" strike="noStrike" kern="1200" cap="none" spc="30" normalizeH="0" baseline="0" noProof="0" dirty="0">
                    <a:ln>
                      <a:noFill/>
                    </a:ln>
                    <a:solidFill>
                      <a:srgbClr val="2B2B2B"/>
                    </a:solidFill>
                    <a:effectLst/>
                    <a:uLnTx/>
                    <a:uFillTx/>
                    <a:latin typeface="Inter" panose="02000503000000020004" pitchFamily="2" charset="0"/>
                    <a:ea typeface="Inter" panose="02000503000000020004" pitchFamily="2" charset="0"/>
                    <a:cs typeface="Lato Bold" panose="020F0502020204030203" pitchFamily="34" charset="0"/>
                  </a:rPr>
                  <a:t>Brands</a:t>
                </a:r>
              </a:p>
            </p:txBody>
          </p:sp>
        </p:grpSp>
        <p:grpSp>
          <p:nvGrpSpPr>
            <p:cNvPr id="50" name="Group 49">
              <a:extLst>
                <a:ext uri="{FF2B5EF4-FFF2-40B4-BE49-F238E27FC236}">
                  <a16:creationId xmlns:a16="http://schemas.microsoft.com/office/drawing/2014/main" id="{74C14A34-54AF-9EF7-A3AB-C76112913B20}"/>
                </a:ext>
              </a:extLst>
            </p:cNvPr>
            <p:cNvGrpSpPr/>
            <p:nvPr/>
          </p:nvGrpSpPr>
          <p:grpSpPr>
            <a:xfrm>
              <a:off x="9474647" y="2244873"/>
              <a:ext cx="1855197" cy="1758321"/>
              <a:chOff x="10081636" y="2507270"/>
              <a:chExt cx="1855197" cy="1758321"/>
            </a:xfrm>
          </p:grpSpPr>
          <p:sp>
            <p:nvSpPr>
              <p:cNvPr id="38" name="TextBox 37">
                <a:extLst>
                  <a:ext uri="{FF2B5EF4-FFF2-40B4-BE49-F238E27FC236}">
                    <a16:creationId xmlns:a16="http://schemas.microsoft.com/office/drawing/2014/main" id="{ABF731FA-A277-083B-0719-2DB43D2126DF}"/>
                  </a:ext>
                </a:extLst>
              </p:cNvPr>
              <p:cNvSpPr txBox="1"/>
              <p:nvPr/>
            </p:nvSpPr>
            <p:spPr>
              <a:xfrm>
                <a:off x="10477197" y="2507270"/>
                <a:ext cx="1064074" cy="923330"/>
              </a:xfrm>
              <a:prstGeom prst="rect">
                <a:avLst/>
              </a:prstGeom>
              <a:noFill/>
            </p:spPr>
            <p:txBody>
              <a:bodyPr wrap="none" lIns="0" tIns="0" rIns="0" bIns="0"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6000" b="1" u="none" strike="noStrike" kern="1200" cap="none" spc="30" normalizeH="0" baseline="0" noProof="0" dirty="0">
                    <a:ln>
                      <a:noFill/>
                    </a:ln>
                    <a:solidFill>
                      <a:srgbClr val="ED1C25"/>
                    </a:solidFill>
                    <a:effectLst/>
                    <a:uLnTx/>
                    <a:uFillTx/>
                    <a:latin typeface="Inter Black" panose="02000503000000020004" pitchFamily="2" charset="0"/>
                    <a:ea typeface="Inter Black" panose="02000503000000020004" pitchFamily="2" charset="0"/>
                    <a:cs typeface="Lato Bold" panose="020F0502020204030203" pitchFamily="34" charset="0"/>
                  </a:rPr>
                  <a:t>8+</a:t>
                </a:r>
              </a:p>
            </p:txBody>
          </p:sp>
          <p:sp>
            <p:nvSpPr>
              <p:cNvPr id="39" name="TextBox 38">
                <a:extLst>
                  <a:ext uri="{FF2B5EF4-FFF2-40B4-BE49-F238E27FC236}">
                    <a16:creationId xmlns:a16="http://schemas.microsoft.com/office/drawing/2014/main" id="{6F3A1FA5-F9B9-E9AC-35E0-6CB81F615AEC}"/>
                  </a:ext>
                </a:extLst>
              </p:cNvPr>
              <p:cNvSpPr txBox="1"/>
              <p:nvPr/>
            </p:nvSpPr>
            <p:spPr>
              <a:xfrm>
                <a:off x="10081636" y="3526927"/>
                <a:ext cx="1855197" cy="738664"/>
              </a:xfrm>
              <a:prstGeom prst="rect">
                <a:avLst/>
              </a:prstGeom>
              <a:noFill/>
            </p:spPr>
            <p:txBody>
              <a:bodyPr wrap="square" lIns="0" tIns="0" rIns="0" bIns="0"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400" u="none" strike="noStrike" kern="1200" cap="none" spc="30" normalizeH="0" baseline="0" noProof="0" dirty="0">
                    <a:ln>
                      <a:noFill/>
                    </a:ln>
                    <a:solidFill>
                      <a:srgbClr val="2B2B2B"/>
                    </a:solidFill>
                    <a:effectLst/>
                    <a:uLnTx/>
                    <a:uFillTx/>
                    <a:latin typeface="Inter" panose="02000503000000020004" pitchFamily="2" charset="0"/>
                    <a:ea typeface="Inter" panose="02000503000000020004" pitchFamily="2" charset="0"/>
                    <a:cs typeface="Lato Bold" panose="020F0502020204030203" pitchFamily="34" charset="0"/>
                  </a:rPr>
                  <a:t>New Data Sources</a:t>
                </a:r>
              </a:p>
            </p:txBody>
          </p:sp>
        </p:grpSp>
        <p:grpSp>
          <p:nvGrpSpPr>
            <p:cNvPr id="49" name="Group 48">
              <a:extLst>
                <a:ext uri="{FF2B5EF4-FFF2-40B4-BE49-F238E27FC236}">
                  <a16:creationId xmlns:a16="http://schemas.microsoft.com/office/drawing/2014/main" id="{8B99DF33-2F49-81C2-0336-C9E3F797EA18}"/>
                </a:ext>
              </a:extLst>
            </p:cNvPr>
            <p:cNvGrpSpPr/>
            <p:nvPr/>
          </p:nvGrpSpPr>
          <p:grpSpPr>
            <a:xfrm>
              <a:off x="6911680" y="2258494"/>
              <a:ext cx="2375386" cy="1375368"/>
              <a:chOff x="7126139" y="2265716"/>
              <a:chExt cx="2375386" cy="1375368"/>
            </a:xfrm>
          </p:grpSpPr>
          <p:sp>
            <p:nvSpPr>
              <p:cNvPr id="41" name="TextBox 40">
                <a:extLst>
                  <a:ext uri="{FF2B5EF4-FFF2-40B4-BE49-F238E27FC236}">
                    <a16:creationId xmlns:a16="http://schemas.microsoft.com/office/drawing/2014/main" id="{7B7139B2-F1E2-5397-7A19-51F6EAFFCCC9}"/>
                  </a:ext>
                </a:extLst>
              </p:cNvPr>
              <p:cNvSpPr txBox="1"/>
              <p:nvPr/>
            </p:nvSpPr>
            <p:spPr>
              <a:xfrm>
                <a:off x="7174417" y="2265716"/>
                <a:ext cx="2278830" cy="923330"/>
              </a:xfrm>
              <a:prstGeom prst="rect">
                <a:avLst/>
              </a:prstGeom>
              <a:noFill/>
            </p:spPr>
            <p:txBody>
              <a:bodyPr wrap="none" lIns="0" tIns="0" rIns="0" bIns="0"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6000" b="1" u="none" strike="noStrike" kern="1200" cap="none" spc="30" normalizeH="0" baseline="0" noProof="0" dirty="0">
                    <a:ln>
                      <a:noFill/>
                    </a:ln>
                    <a:solidFill>
                      <a:srgbClr val="ED1C25"/>
                    </a:solidFill>
                    <a:effectLst/>
                    <a:uLnTx/>
                    <a:uFillTx/>
                    <a:latin typeface="Inter Black" panose="02000503000000020004" pitchFamily="2" charset="0"/>
                    <a:ea typeface="Inter Black" panose="02000503000000020004" pitchFamily="2" charset="0"/>
                    <a:cs typeface="Lato Bold" panose="020F0502020204030203" pitchFamily="34" charset="0"/>
                  </a:rPr>
                  <a:t>22M+</a:t>
                </a:r>
              </a:p>
            </p:txBody>
          </p:sp>
          <p:sp>
            <p:nvSpPr>
              <p:cNvPr id="42" name="TextBox 41">
                <a:extLst>
                  <a:ext uri="{FF2B5EF4-FFF2-40B4-BE49-F238E27FC236}">
                    <a16:creationId xmlns:a16="http://schemas.microsoft.com/office/drawing/2014/main" id="{42836763-3E36-97AF-7A36-6916C8C6DC15}"/>
                  </a:ext>
                </a:extLst>
              </p:cNvPr>
              <p:cNvSpPr txBox="1"/>
              <p:nvPr/>
            </p:nvSpPr>
            <p:spPr>
              <a:xfrm>
                <a:off x="7126139" y="3271752"/>
                <a:ext cx="2375386" cy="369332"/>
              </a:xfrm>
              <a:prstGeom prst="rect">
                <a:avLst/>
              </a:prstGeom>
              <a:noFill/>
            </p:spPr>
            <p:txBody>
              <a:bodyPr wrap="square" lIns="0" tIns="0" rIns="0" bIns="0"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400" u="none" strike="noStrike" kern="1200" cap="none" spc="30" normalizeH="0" baseline="0" noProof="0" dirty="0">
                    <a:ln>
                      <a:noFill/>
                    </a:ln>
                    <a:solidFill>
                      <a:srgbClr val="2B2B2B"/>
                    </a:solidFill>
                    <a:effectLst/>
                    <a:uLnTx/>
                    <a:uFillTx/>
                    <a:latin typeface="Inter" panose="02000503000000020004" pitchFamily="2" charset="0"/>
                    <a:ea typeface="Inter" panose="02000503000000020004" pitchFamily="2" charset="0"/>
                    <a:cs typeface="Lato Bold" panose="020F0502020204030203" pitchFamily="34" charset="0"/>
                  </a:rPr>
                  <a:t>Events Weekly</a:t>
                </a:r>
              </a:p>
            </p:txBody>
          </p:sp>
        </p:grpSp>
      </p:grpSp>
      <p:sp>
        <p:nvSpPr>
          <p:cNvPr id="5" name="TextBox 4">
            <a:extLst>
              <a:ext uri="{FF2B5EF4-FFF2-40B4-BE49-F238E27FC236}">
                <a16:creationId xmlns:a16="http://schemas.microsoft.com/office/drawing/2014/main" id="{6F3DF72C-1C0E-5EE9-06D1-8E611F83E520}"/>
              </a:ext>
            </a:extLst>
          </p:cNvPr>
          <p:cNvSpPr txBox="1"/>
          <p:nvPr/>
        </p:nvSpPr>
        <p:spPr>
          <a:xfrm>
            <a:off x="5353050" y="-1524000"/>
            <a:ext cx="184731" cy="369332"/>
          </a:xfrm>
          <a:prstGeom prst="rect">
            <a:avLst/>
          </a:prstGeom>
          <a:noFill/>
        </p:spPr>
        <p:txBody>
          <a:bodyPr wrap="none" rtlCol="0">
            <a:spAutoFit/>
          </a:bodyPr>
          <a:lstStyle/>
          <a:p>
            <a:endParaRPr lang="en-US">
              <a:latin typeface="Inter" panose="02000503000000020004" pitchFamily="2" charset="0"/>
            </a:endParaRPr>
          </a:p>
        </p:txBody>
      </p:sp>
      <p:grpSp>
        <p:nvGrpSpPr>
          <p:cNvPr id="63" name="Group 62">
            <a:extLst>
              <a:ext uri="{FF2B5EF4-FFF2-40B4-BE49-F238E27FC236}">
                <a16:creationId xmlns:a16="http://schemas.microsoft.com/office/drawing/2014/main" id="{0465E78E-278F-45A7-4463-6478438058FC}"/>
              </a:ext>
            </a:extLst>
          </p:cNvPr>
          <p:cNvGrpSpPr/>
          <p:nvPr/>
        </p:nvGrpSpPr>
        <p:grpSpPr>
          <a:xfrm>
            <a:off x="0" y="5376902"/>
            <a:ext cx="2125416" cy="1035334"/>
            <a:chOff x="1219325" y="5302357"/>
            <a:chExt cx="1889895" cy="920607"/>
          </a:xfrm>
        </p:grpSpPr>
        <p:pic>
          <p:nvPicPr>
            <p:cNvPr id="16" name="Graphic 15" descr="Paw prints with solid fill">
              <a:extLst>
                <a:ext uri="{FF2B5EF4-FFF2-40B4-BE49-F238E27FC236}">
                  <a16:creationId xmlns:a16="http://schemas.microsoft.com/office/drawing/2014/main" id="{FC55157C-C688-8E79-FA8C-9A5A05ECF9B3}"/>
                </a:ext>
              </a:extLst>
            </p:cNvPr>
            <p:cNvPicPr>
              <a:picLocks noChangeAspect="1"/>
            </p:cNvPicPr>
            <p:nvPr/>
          </p:nvPicPr>
          <p:blipFill>
            <a:blip>
              <a:extLst>
                <a:ext uri="{96DAC541-7B7A-43D3-8B79-37D633B846F1}">
                  <asvg:svgBlip xmlns:asvg="http://schemas.microsoft.com/office/drawing/2016/SVG/main" r:embed="rId4"/>
                </a:ext>
              </a:extLst>
            </a:blip>
            <a:srcRect l="49070" t="-303" r="700" b="303"/>
            <a:stretch>
              <a:fillRect/>
            </a:stretch>
          </p:blipFill>
          <p:spPr>
            <a:xfrm rot="3934270">
              <a:off x="2172054" y="5285799"/>
              <a:ext cx="626693" cy="1247638"/>
            </a:xfrm>
            <a:prstGeom prst="rect">
              <a:avLst/>
            </a:prstGeom>
          </p:spPr>
        </p:pic>
        <p:pic>
          <p:nvPicPr>
            <p:cNvPr id="62" name="Graphic 61" descr="Paw prints with solid fill">
              <a:extLst>
                <a:ext uri="{FF2B5EF4-FFF2-40B4-BE49-F238E27FC236}">
                  <a16:creationId xmlns:a16="http://schemas.microsoft.com/office/drawing/2014/main" id="{85A7ED29-1DD3-8FA1-841F-3F80DE3E4B67}"/>
                </a:ext>
              </a:extLst>
            </p:cNvPr>
            <p:cNvPicPr>
              <a:picLocks noChangeAspect="1"/>
            </p:cNvPicPr>
            <p:nvPr/>
          </p:nvPicPr>
          <p:blipFill>
            <a:blip>
              <a:extLst>
                <a:ext uri="{96DAC541-7B7A-43D3-8B79-37D633B846F1}">
                  <asvg:svgBlip xmlns:asvg="http://schemas.microsoft.com/office/drawing/2016/SVG/main" r:embed="rId4"/>
                </a:ext>
              </a:extLst>
            </a:blip>
            <a:srcRect l="49070" t="-303" r="700" b="303"/>
            <a:stretch>
              <a:fillRect/>
            </a:stretch>
          </p:blipFill>
          <p:spPr>
            <a:xfrm rot="3934270">
              <a:off x="1529797" y="4991885"/>
              <a:ext cx="626693" cy="1247638"/>
            </a:xfrm>
            <a:prstGeom prst="rect">
              <a:avLst/>
            </a:prstGeom>
          </p:spPr>
        </p:pic>
      </p:grpSp>
      <p:grpSp>
        <p:nvGrpSpPr>
          <p:cNvPr id="67" name="Group 66">
            <a:extLst>
              <a:ext uri="{FF2B5EF4-FFF2-40B4-BE49-F238E27FC236}">
                <a16:creationId xmlns:a16="http://schemas.microsoft.com/office/drawing/2014/main" id="{D49C20C2-42DA-3CBC-7DF0-57232661488E}"/>
              </a:ext>
            </a:extLst>
          </p:cNvPr>
          <p:cNvGrpSpPr/>
          <p:nvPr/>
        </p:nvGrpSpPr>
        <p:grpSpPr>
          <a:xfrm>
            <a:off x="1341928" y="5110013"/>
            <a:ext cx="2125416" cy="1035334"/>
            <a:chOff x="1219325" y="5302357"/>
            <a:chExt cx="1889895" cy="920607"/>
          </a:xfrm>
        </p:grpSpPr>
        <p:pic>
          <p:nvPicPr>
            <p:cNvPr id="68" name="Graphic 67" descr="Paw prints with solid fill">
              <a:extLst>
                <a:ext uri="{FF2B5EF4-FFF2-40B4-BE49-F238E27FC236}">
                  <a16:creationId xmlns:a16="http://schemas.microsoft.com/office/drawing/2014/main" id="{98D03F9F-E9D3-E101-897F-CD6E96FF9980}"/>
                </a:ext>
              </a:extLst>
            </p:cNvPr>
            <p:cNvPicPr>
              <a:picLocks noChangeAspect="1"/>
            </p:cNvPicPr>
            <p:nvPr/>
          </p:nvPicPr>
          <p:blipFill>
            <a:blip>
              <a:extLst>
                <a:ext uri="{96DAC541-7B7A-43D3-8B79-37D633B846F1}">
                  <asvg:svgBlip xmlns:asvg="http://schemas.microsoft.com/office/drawing/2016/SVG/main" r:embed="rId4"/>
                </a:ext>
              </a:extLst>
            </a:blip>
            <a:srcRect l="49070" t="-303" r="700" b="303"/>
            <a:stretch>
              <a:fillRect/>
            </a:stretch>
          </p:blipFill>
          <p:spPr>
            <a:xfrm rot="3934270">
              <a:off x="2172054" y="5285799"/>
              <a:ext cx="626693" cy="1247638"/>
            </a:xfrm>
            <a:prstGeom prst="rect">
              <a:avLst/>
            </a:prstGeom>
          </p:spPr>
        </p:pic>
        <p:pic>
          <p:nvPicPr>
            <p:cNvPr id="69" name="Graphic 68" descr="Paw prints with solid fill">
              <a:extLst>
                <a:ext uri="{FF2B5EF4-FFF2-40B4-BE49-F238E27FC236}">
                  <a16:creationId xmlns:a16="http://schemas.microsoft.com/office/drawing/2014/main" id="{A4E150B8-8A50-0EA9-2713-95E311C4ECC5}"/>
                </a:ext>
              </a:extLst>
            </p:cNvPr>
            <p:cNvPicPr>
              <a:picLocks noChangeAspect="1"/>
            </p:cNvPicPr>
            <p:nvPr/>
          </p:nvPicPr>
          <p:blipFill>
            <a:blip>
              <a:extLst>
                <a:ext uri="{96DAC541-7B7A-43D3-8B79-37D633B846F1}">
                  <asvg:svgBlip xmlns:asvg="http://schemas.microsoft.com/office/drawing/2016/SVG/main" r:embed="rId4"/>
                </a:ext>
              </a:extLst>
            </a:blip>
            <a:srcRect l="49070" t="-303" r="700" b="303"/>
            <a:stretch>
              <a:fillRect/>
            </a:stretch>
          </p:blipFill>
          <p:spPr>
            <a:xfrm rot="3934270">
              <a:off x="1529797" y="4991885"/>
              <a:ext cx="626693" cy="1247638"/>
            </a:xfrm>
            <a:prstGeom prst="rect">
              <a:avLst/>
            </a:prstGeom>
          </p:spPr>
        </p:pic>
      </p:grpSp>
      <p:grpSp>
        <p:nvGrpSpPr>
          <p:cNvPr id="70" name="Group 69">
            <a:extLst>
              <a:ext uri="{FF2B5EF4-FFF2-40B4-BE49-F238E27FC236}">
                <a16:creationId xmlns:a16="http://schemas.microsoft.com/office/drawing/2014/main" id="{65D0E767-947C-5F0F-EBE3-D03389CA2C3E}"/>
              </a:ext>
            </a:extLst>
          </p:cNvPr>
          <p:cNvGrpSpPr/>
          <p:nvPr/>
        </p:nvGrpSpPr>
        <p:grpSpPr>
          <a:xfrm>
            <a:off x="2978256" y="5088641"/>
            <a:ext cx="2125416" cy="1035334"/>
            <a:chOff x="1219325" y="5302357"/>
            <a:chExt cx="1889895" cy="920607"/>
          </a:xfrm>
        </p:grpSpPr>
        <p:pic>
          <p:nvPicPr>
            <p:cNvPr id="71" name="Graphic 70" descr="Paw prints with solid fill">
              <a:extLst>
                <a:ext uri="{FF2B5EF4-FFF2-40B4-BE49-F238E27FC236}">
                  <a16:creationId xmlns:a16="http://schemas.microsoft.com/office/drawing/2014/main" id="{F9A76FE2-60C5-D1F5-EC3E-61ACFCBE61C7}"/>
                </a:ext>
              </a:extLst>
            </p:cNvPr>
            <p:cNvPicPr>
              <a:picLocks noChangeAspect="1"/>
            </p:cNvPicPr>
            <p:nvPr/>
          </p:nvPicPr>
          <p:blipFill>
            <a:blip>
              <a:extLst>
                <a:ext uri="{96DAC541-7B7A-43D3-8B79-37D633B846F1}">
                  <asvg:svgBlip xmlns:asvg="http://schemas.microsoft.com/office/drawing/2016/SVG/main" r:embed="rId4"/>
                </a:ext>
              </a:extLst>
            </a:blip>
            <a:srcRect l="49070" t="-303" r="700" b="303"/>
            <a:stretch>
              <a:fillRect/>
            </a:stretch>
          </p:blipFill>
          <p:spPr>
            <a:xfrm rot="3934270">
              <a:off x="2172054" y="5285799"/>
              <a:ext cx="626693" cy="1247638"/>
            </a:xfrm>
            <a:prstGeom prst="rect">
              <a:avLst/>
            </a:prstGeom>
          </p:spPr>
        </p:pic>
        <p:pic>
          <p:nvPicPr>
            <p:cNvPr id="72" name="Graphic 71" descr="Paw prints with solid fill">
              <a:extLst>
                <a:ext uri="{FF2B5EF4-FFF2-40B4-BE49-F238E27FC236}">
                  <a16:creationId xmlns:a16="http://schemas.microsoft.com/office/drawing/2014/main" id="{23A9F489-73C2-FE82-6277-9A050C2B444E}"/>
                </a:ext>
              </a:extLst>
            </p:cNvPr>
            <p:cNvPicPr>
              <a:picLocks noChangeAspect="1"/>
            </p:cNvPicPr>
            <p:nvPr/>
          </p:nvPicPr>
          <p:blipFill>
            <a:blip>
              <a:extLst>
                <a:ext uri="{96DAC541-7B7A-43D3-8B79-37D633B846F1}">
                  <asvg:svgBlip xmlns:asvg="http://schemas.microsoft.com/office/drawing/2016/SVG/main" r:embed="rId4"/>
                </a:ext>
              </a:extLst>
            </a:blip>
            <a:srcRect l="49070" t="-303" r="700" b="303"/>
            <a:stretch>
              <a:fillRect/>
            </a:stretch>
          </p:blipFill>
          <p:spPr>
            <a:xfrm rot="3934270">
              <a:off x="1529797" y="4991885"/>
              <a:ext cx="626693" cy="1247638"/>
            </a:xfrm>
            <a:prstGeom prst="rect">
              <a:avLst/>
            </a:prstGeom>
          </p:spPr>
        </p:pic>
      </p:grpSp>
      <p:grpSp>
        <p:nvGrpSpPr>
          <p:cNvPr id="106" name="Group 105">
            <a:extLst>
              <a:ext uri="{FF2B5EF4-FFF2-40B4-BE49-F238E27FC236}">
                <a16:creationId xmlns:a16="http://schemas.microsoft.com/office/drawing/2014/main" id="{E7022DB7-1BEE-37D4-4E23-1E55AC2ABEF8}"/>
              </a:ext>
            </a:extLst>
          </p:cNvPr>
          <p:cNvGrpSpPr/>
          <p:nvPr/>
        </p:nvGrpSpPr>
        <p:grpSpPr>
          <a:xfrm>
            <a:off x="4518211" y="4928666"/>
            <a:ext cx="2125416" cy="1035334"/>
            <a:chOff x="1219325" y="5302357"/>
            <a:chExt cx="1889895" cy="920607"/>
          </a:xfrm>
        </p:grpSpPr>
        <p:pic>
          <p:nvPicPr>
            <p:cNvPr id="107" name="Graphic 106" descr="Paw prints with solid fill">
              <a:extLst>
                <a:ext uri="{FF2B5EF4-FFF2-40B4-BE49-F238E27FC236}">
                  <a16:creationId xmlns:a16="http://schemas.microsoft.com/office/drawing/2014/main" id="{65B1F5CC-580E-979C-6B60-176B298E5F3D}"/>
                </a:ext>
              </a:extLst>
            </p:cNvPr>
            <p:cNvPicPr>
              <a:picLocks noChangeAspect="1"/>
            </p:cNvPicPr>
            <p:nvPr/>
          </p:nvPicPr>
          <p:blipFill>
            <a:blip>
              <a:extLst>
                <a:ext uri="{96DAC541-7B7A-43D3-8B79-37D633B846F1}">
                  <asvg:svgBlip xmlns:asvg="http://schemas.microsoft.com/office/drawing/2016/SVG/main" r:embed="rId4"/>
                </a:ext>
              </a:extLst>
            </a:blip>
            <a:srcRect l="49070" t="-303" r="700" b="303"/>
            <a:stretch>
              <a:fillRect/>
            </a:stretch>
          </p:blipFill>
          <p:spPr>
            <a:xfrm rot="3934270">
              <a:off x="2172054" y="5285799"/>
              <a:ext cx="626693" cy="1247638"/>
            </a:xfrm>
            <a:prstGeom prst="rect">
              <a:avLst/>
            </a:prstGeom>
          </p:spPr>
        </p:pic>
        <p:pic>
          <p:nvPicPr>
            <p:cNvPr id="108" name="Graphic 107" descr="Paw prints with solid fill">
              <a:extLst>
                <a:ext uri="{FF2B5EF4-FFF2-40B4-BE49-F238E27FC236}">
                  <a16:creationId xmlns:a16="http://schemas.microsoft.com/office/drawing/2014/main" id="{049227C2-2674-3F0F-A643-EAAB467F0BA4}"/>
                </a:ext>
              </a:extLst>
            </p:cNvPr>
            <p:cNvPicPr>
              <a:picLocks noChangeAspect="1"/>
            </p:cNvPicPr>
            <p:nvPr/>
          </p:nvPicPr>
          <p:blipFill>
            <a:blip>
              <a:extLst>
                <a:ext uri="{96DAC541-7B7A-43D3-8B79-37D633B846F1}">
                  <asvg:svgBlip xmlns:asvg="http://schemas.microsoft.com/office/drawing/2016/SVG/main" r:embed="rId4"/>
                </a:ext>
              </a:extLst>
            </a:blip>
            <a:srcRect l="49070" t="-303" r="700" b="303"/>
            <a:stretch>
              <a:fillRect/>
            </a:stretch>
          </p:blipFill>
          <p:spPr>
            <a:xfrm rot="3934270">
              <a:off x="1529797" y="4991885"/>
              <a:ext cx="626693" cy="1247638"/>
            </a:xfrm>
            <a:prstGeom prst="rect">
              <a:avLst/>
            </a:prstGeom>
          </p:spPr>
        </p:pic>
      </p:grpSp>
      <p:grpSp>
        <p:nvGrpSpPr>
          <p:cNvPr id="109" name="Group 108">
            <a:extLst>
              <a:ext uri="{FF2B5EF4-FFF2-40B4-BE49-F238E27FC236}">
                <a16:creationId xmlns:a16="http://schemas.microsoft.com/office/drawing/2014/main" id="{68699021-9591-8E13-230B-41F8C195030C}"/>
              </a:ext>
            </a:extLst>
          </p:cNvPr>
          <p:cNvGrpSpPr/>
          <p:nvPr/>
        </p:nvGrpSpPr>
        <p:grpSpPr>
          <a:xfrm>
            <a:off x="5860139" y="4661777"/>
            <a:ext cx="2125416" cy="1035334"/>
            <a:chOff x="1219325" y="5302357"/>
            <a:chExt cx="1889895" cy="920607"/>
          </a:xfrm>
        </p:grpSpPr>
        <p:pic>
          <p:nvPicPr>
            <p:cNvPr id="110" name="Graphic 109" descr="Paw prints with solid fill">
              <a:extLst>
                <a:ext uri="{FF2B5EF4-FFF2-40B4-BE49-F238E27FC236}">
                  <a16:creationId xmlns:a16="http://schemas.microsoft.com/office/drawing/2014/main" id="{C4086A9E-CEE7-34AF-4AAD-B4F9FFC95E75}"/>
                </a:ext>
              </a:extLst>
            </p:cNvPr>
            <p:cNvPicPr>
              <a:picLocks noChangeAspect="1"/>
            </p:cNvPicPr>
            <p:nvPr/>
          </p:nvPicPr>
          <p:blipFill>
            <a:blip>
              <a:extLst>
                <a:ext uri="{96DAC541-7B7A-43D3-8B79-37D633B846F1}">
                  <asvg:svgBlip xmlns:asvg="http://schemas.microsoft.com/office/drawing/2016/SVG/main" r:embed="rId4"/>
                </a:ext>
              </a:extLst>
            </a:blip>
            <a:srcRect l="49070" t="-303" r="700" b="303"/>
            <a:stretch>
              <a:fillRect/>
            </a:stretch>
          </p:blipFill>
          <p:spPr>
            <a:xfrm rot="3934270">
              <a:off x="2172054" y="5285799"/>
              <a:ext cx="626693" cy="1247638"/>
            </a:xfrm>
            <a:prstGeom prst="rect">
              <a:avLst/>
            </a:prstGeom>
          </p:spPr>
        </p:pic>
        <p:pic>
          <p:nvPicPr>
            <p:cNvPr id="111" name="Graphic 110" descr="Paw prints with solid fill">
              <a:extLst>
                <a:ext uri="{FF2B5EF4-FFF2-40B4-BE49-F238E27FC236}">
                  <a16:creationId xmlns:a16="http://schemas.microsoft.com/office/drawing/2014/main" id="{2F834BB1-5875-F99A-17CB-5FF0BD30DE4D}"/>
                </a:ext>
              </a:extLst>
            </p:cNvPr>
            <p:cNvPicPr>
              <a:picLocks noChangeAspect="1"/>
            </p:cNvPicPr>
            <p:nvPr/>
          </p:nvPicPr>
          <p:blipFill>
            <a:blip>
              <a:extLst>
                <a:ext uri="{96DAC541-7B7A-43D3-8B79-37D633B846F1}">
                  <asvg:svgBlip xmlns:asvg="http://schemas.microsoft.com/office/drawing/2016/SVG/main" r:embed="rId4"/>
                </a:ext>
              </a:extLst>
            </a:blip>
            <a:srcRect l="49070" t="-303" r="700" b="303"/>
            <a:stretch>
              <a:fillRect/>
            </a:stretch>
          </p:blipFill>
          <p:spPr>
            <a:xfrm rot="3934270">
              <a:off x="1529797" y="4991885"/>
              <a:ext cx="626693" cy="1247638"/>
            </a:xfrm>
            <a:prstGeom prst="rect">
              <a:avLst/>
            </a:prstGeom>
          </p:spPr>
        </p:pic>
      </p:grpSp>
      <p:grpSp>
        <p:nvGrpSpPr>
          <p:cNvPr id="112" name="Group 111">
            <a:extLst>
              <a:ext uri="{FF2B5EF4-FFF2-40B4-BE49-F238E27FC236}">
                <a16:creationId xmlns:a16="http://schemas.microsoft.com/office/drawing/2014/main" id="{D4436C0B-EBB4-1CE8-CE4C-40390A04A013}"/>
              </a:ext>
            </a:extLst>
          </p:cNvPr>
          <p:cNvGrpSpPr/>
          <p:nvPr/>
        </p:nvGrpSpPr>
        <p:grpSpPr>
          <a:xfrm>
            <a:off x="7496467" y="4640405"/>
            <a:ext cx="2125416" cy="1035334"/>
            <a:chOff x="1219325" y="5302357"/>
            <a:chExt cx="1889895" cy="920607"/>
          </a:xfrm>
        </p:grpSpPr>
        <p:pic>
          <p:nvPicPr>
            <p:cNvPr id="113" name="Graphic 112" descr="Paw prints with solid fill">
              <a:extLst>
                <a:ext uri="{FF2B5EF4-FFF2-40B4-BE49-F238E27FC236}">
                  <a16:creationId xmlns:a16="http://schemas.microsoft.com/office/drawing/2014/main" id="{BEE6A9B6-ACF2-839D-58BE-62510AB80147}"/>
                </a:ext>
              </a:extLst>
            </p:cNvPr>
            <p:cNvPicPr>
              <a:picLocks noChangeAspect="1"/>
            </p:cNvPicPr>
            <p:nvPr/>
          </p:nvPicPr>
          <p:blipFill>
            <a:blip>
              <a:extLst>
                <a:ext uri="{96DAC541-7B7A-43D3-8B79-37D633B846F1}">
                  <asvg:svgBlip xmlns:asvg="http://schemas.microsoft.com/office/drawing/2016/SVG/main" r:embed="rId4"/>
                </a:ext>
              </a:extLst>
            </a:blip>
            <a:srcRect l="49070" t="-303" r="700" b="303"/>
            <a:stretch>
              <a:fillRect/>
            </a:stretch>
          </p:blipFill>
          <p:spPr>
            <a:xfrm rot="3934270">
              <a:off x="2172054" y="5285799"/>
              <a:ext cx="626693" cy="1247638"/>
            </a:xfrm>
            <a:prstGeom prst="rect">
              <a:avLst/>
            </a:prstGeom>
          </p:spPr>
        </p:pic>
        <p:pic>
          <p:nvPicPr>
            <p:cNvPr id="114" name="Graphic 113" descr="Paw prints with solid fill">
              <a:extLst>
                <a:ext uri="{FF2B5EF4-FFF2-40B4-BE49-F238E27FC236}">
                  <a16:creationId xmlns:a16="http://schemas.microsoft.com/office/drawing/2014/main" id="{D59C8315-B5E2-4A1E-D0BC-7062F3F826CE}"/>
                </a:ext>
              </a:extLst>
            </p:cNvPr>
            <p:cNvPicPr>
              <a:picLocks noChangeAspect="1"/>
            </p:cNvPicPr>
            <p:nvPr/>
          </p:nvPicPr>
          <p:blipFill>
            <a:blip>
              <a:extLst>
                <a:ext uri="{96DAC541-7B7A-43D3-8B79-37D633B846F1}">
                  <asvg:svgBlip xmlns:asvg="http://schemas.microsoft.com/office/drawing/2016/SVG/main" r:embed="rId4"/>
                </a:ext>
              </a:extLst>
            </a:blip>
            <a:srcRect l="49070" t="-303" r="700" b="303"/>
            <a:stretch>
              <a:fillRect/>
            </a:stretch>
          </p:blipFill>
          <p:spPr>
            <a:xfrm rot="3934270">
              <a:off x="1529797" y="4991885"/>
              <a:ext cx="626693" cy="1247638"/>
            </a:xfrm>
            <a:prstGeom prst="rect">
              <a:avLst/>
            </a:prstGeom>
          </p:spPr>
        </p:pic>
      </p:grpSp>
      <p:grpSp>
        <p:nvGrpSpPr>
          <p:cNvPr id="115" name="Group 114">
            <a:extLst>
              <a:ext uri="{FF2B5EF4-FFF2-40B4-BE49-F238E27FC236}">
                <a16:creationId xmlns:a16="http://schemas.microsoft.com/office/drawing/2014/main" id="{9BFEF42F-0E13-454C-CB35-74EC4D388EC0}"/>
              </a:ext>
            </a:extLst>
          </p:cNvPr>
          <p:cNvGrpSpPr/>
          <p:nvPr/>
        </p:nvGrpSpPr>
        <p:grpSpPr>
          <a:xfrm>
            <a:off x="9072281" y="4588008"/>
            <a:ext cx="2125416" cy="1035334"/>
            <a:chOff x="1219325" y="5302357"/>
            <a:chExt cx="1889895" cy="920607"/>
          </a:xfrm>
        </p:grpSpPr>
        <p:pic>
          <p:nvPicPr>
            <p:cNvPr id="116" name="Graphic 115" descr="Paw prints with solid fill">
              <a:extLst>
                <a:ext uri="{FF2B5EF4-FFF2-40B4-BE49-F238E27FC236}">
                  <a16:creationId xmlns:a16="http://schemas.microsoft.com/office/drawing/2014/main" id="{243CDEA6-1098-FB3B-559F-2FABF8D148B7}"/>
                </a:ext>
              </a:extLst>
            </p:cNvPr>
            <p:cNvPicPr>
              <a:picLocks noChangeAspect="1"/>
            </p:cNvPicPr>
            <p:nvPr/>
          </p:nvPicPr>
          <p:blipFill>
            <a:blip>
              <a:extLst>
                <a:ext uri="{96DAC541-7B7A-43D3-8B79-37D633B846F1}">
                  <asvg:svgBlip xmlns:asvg="http://schemas.microsoft.com/office/drawing/2016/SVG/main" r:embed="rId4"/>
                </a:ext>
              </a:extLst>
            </a:blip>
            <a:srcRect l="49070" t="-303" r="700" b="303"/>
            <a:stretch>
              <a:fillRect/>
            </a:stretch>
          </p:blipFill>
          <p:spPr>
            <a:xfrm rot="3934270">
              <a:off x="2172054" y="5285799"/>
              <a:ext cx="626693" cy="1247638"/>
            </a:xfrm>
            <a:prstGeom prst="rect">
              <a:avLst/>
            </a:prstGeom>
          </p:spPr>
        </p:pic>
        <p:pic>
          <p:nvPicPr>
            <p:cNvPr id="117" name="Graphic 116" descr="Paw prints with solid fill">
              <a:extLst>
                <a:ext uri="{FF2B5EF4-FFF2-40B4-BE49-F238E27FC236}">
                  <a16:creationId xmlns:a16="http://schemas.microsoft.com/office/drawing/2014/main" id="{09562089-45F7-B14C-43D2-DB871B5E9E2A}"/>
                </a:ext>
              </a:extLst>
            </p:cNvPr>
            <p:cNvPicPr>
              <a:picLocks noChangeAspect="1"/>
            </p:cNvPicPr>
            <p:nvPr/>
          </p:nvPicPr>
          <p:blipFill>
            <a:blip>
              <a:extLst>
                <a:ext uri="{96DAC541-7B7A-43D3-8B79-37D633B846F1}">
                  <asvg:svgBlip xmlns:asvg="http://schemas.microsoft.com/office/drawing/2016/SVG/main" r:embed="rId4"/>
                </a:ext>
              </a:extLst>
            </a:blip>
            <a:srcRect l="49070" t="-303" r="700" b="303"/>
            <a:stretch>
              <a:fillRect/>
            </a:stretch>
          </p:blipFill>
          <p:spPr>
            <a:xfrm rot="3934270">
              <a:off x="1529797" y="4991885"/>
              <a:ext cx="626693" cy="1247638"/>
            </a:xfrm>
            <a:prstGeom prst="rect">
              <a:avLst/>
            </a:prstGeom>
          </p:spPr>
        </p:pic>
      </p:grpSp>
      <p:grpSp>
        <p:nvGrpSpPr>
          <p:cNvPr id="118" name="Group 117">
            <a:extLst>
              <a:ext uri="{FF2B5EF4-FFF2-40B4-BE49-F238E27FC236}">
                <a16:creationId xmlns:a16="http://schemas.microsoft.com/office/drawing/2014/main" id="{F0EB5493-0B11-DB3C-8296-CFDAEBF92007}"/>
              </a:ext>
            </a:extLst>
          </p:cNvPr>
          <p:cNvGrpSpPr/>
          <p:nvPr/>
        </p:nvGrpSpPr>
        <p:grpSpPr>
          <a:xfrm>
            <a:off x="10414209" y="4321119"/>
            <a:ext cx="2125416" cy="1035334"/>
            <a:chOff x="1219325" y="5302357"/>
            <a:chExt cx="1889895" cy="920607"/>
          </a:xfrm>
        </p:grpSpPr>
        <p:pic>
          <p:nvPicPr>
            <p:cNvPr id="119" name="Graphic 118" descr="Paw prints with solid fill">
              <a:extLst>
                <a:ext uri="{FF2B5EF4-FFF2-40B4-BE49-F238E27FC236}">
                  <a16:creationId xmlns:a16="http://schemas.microsoft.com/office/drawing/2014/main" id="{7BFC665F-192B-A6F6-93B5-B058A9C70333}"/>
                </a:ext>
              </a:extLst>
            </p:cNvPr>
            <p:cNvPicPr>
              <a:picLocks noChangeAspect="1"/>
            </p:cNvPicPr>
            <p:nvPr/>
          </p:nvPicPr>
          <p:blipFill>
            <a:blip>
              <a:extLst>
                <a:ext uri="{96DAC541-7B7A-43D3-8B79-37D633B846F1}">
                  <asvg:svgBlip xmlns:asvg="http://schemas.microsoft.com/office/drawing/2016/SVG/main" r:embed="rId4"/>
                </a:ext>
              </a:extLst>
            </a:blip>
            <a:srcRect l="49070" t="-303" r="700" b="303"/>
            <a:stretch>
              <a:fillRect/>
            </a:stretch>
          </p:blipFill>
          <p:spPr>
            <a:xfrm rot="3934270">
              <a:off x="2172054" y="5285799"/>
              <a:ext cx="626693" cy="1247638"/>
            </a:xfrm>
            <a:prstGeom prst="rect">
              <a:avLst/>
            </a:prstGeom>
          </p:spPr>
        </p:pic>
        <p:pic>
          <p:nvPicPr>
            <p:cNvPr id="120" name="Graphic 119" descr="Paw prints with solid fill">
              <a:extLst>
                <a:ext uri="{FF2B5EF4-FFF2-40B4-BE49-F238E27FC236}">
                  <a16:creationId xmlns:a16="http://schemas.microsoft.com/office/drawing/2014/main" id="{54C8D312-2BE5-7389-2611-2134D1200181}"/>
                </a:ext>
              </a:extLst>
            </p:cNvPr>
            <p:cNvPicPr>
              <a:picLocks noChangeAspect="1"/>
            </p:cNvPicPr>
            <p:nvPr/>
          </p:nvPicPr>
          <p:blipFill>
            <a:blip>
              <a:extLst>
                <a:ext uri="{96DAC541-7B7A-43D3-8B79-37D633B846F1}">
                  <asvg:svgBlip xmlns:asvg="http://schemas.microsoft.com/office/drawing/2016/SVG/main" r:embed="rId4"/>
                </a:ext>
              </a:extLst>
            </a:blip>
            <a:srcRect l="49070" t="-303" r="700" b="303"/>
            <a:stretch>
              <a:fillRect/>
            </a:stretch>
          </p:blipFill>
          <p:spPr>
            <a:xfrm rot="3934270">
              <a:off x="1529797" y="4991885"/>
              <a:ext cx="626693" cy="1247638"/>
            </a:xfrm>
            <a:prstGeom prst="rect">
              <a:avLst/>
            </a:prstGeom>
          </p:spPr>
        </p:pic>
      </p:grpSp>
      <p:sp>
        <p:nvSpPr>
          <p:cNvPr id="124" name="Title 3">
            <a:extLst>
              <a:ext uri="{FF2B5EF4-FFF2-40B4-BE49-F238E27FC236}">
                <a16:creationId xmlns:a16="http://schemas.microsoft.com/office/drawing/2014/main" id="{1CA897A6-FCD7-1383-4E2F-DD3BB1C6B636}"/>
              </a:ext>
            </a:extLst>
          </p:cNvPr>
          <p:cNvSpPr txBox="1">
            <a:spLocks/>
          </p:cNvSpPr>
          <p:nvPr/>
        </p:nvSpPr>
        <p:spPr>
          <a:xfrm>
            <a:off x="1" y="484387"/>
            <a:ext cx="12192000" cy="923330"/>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ctr" defTabSz="1219169" eaLnBrk="1" fontAlgn="auto" latinLnBrk="0" hangingPunct="1">
              <a:lnSpc>
                <a:spcPct val="80000"/>
              </a:lnSpc>
              <a:spcBef>
                <a:spcPts val="0"/>
              </a:spcBef>
              <a:spcAft>
                <a:spcPts val="0"/>
              </a:spcAft>
              <a:buClrTx/>
              <a:buSzTx/>
              <a:buFontTx/>
              <a:buNone/>
              <a:tabLst/>
              <a:defRPr/>
            </a:pPr>
            <a:r>
              <a:rPr lang="en-US" sz="3600" kern="0" dirty="0">
                <a:solidFill>
                  <a:srgbClr val="2B2B2B"/>
                </a:solidFill>
                <a:latin typeface="Inter ExtraBold" panose="02000503000000020004" pitchFamily="2" charset="0"/>
                <a:ea typeface="Inter ExtraBold" panose="02000503000000020004" pitchFamily="2" charset="0"/>
              </a:rPr>
              <a:t>The Purina Story: Tradition and Innovation</a:t>
            </a:r>
          </a:p>
        </p:txBody>
      </p:sp>
    </p:spTree>
    <p:extLst>
      <p:ext uri="{BB962C8B-B14F-4D97-AF65-F5344CB8AC3E}">
        <p14:creationId xmlns:p14="http://schemas.microsoft.com/office/powerpoint/2010/main" val="24974636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14D9A5E-5046-DD90-25CC-454C4EBA9CAC}"/>
            </a:ext>
          </a:extLst>
        </p:cNvPr>
        <p:cNvGrpSpPr/>
        <p:nvPr/>
      </p:nvGrpSpPr>
      <p:grpSpPr>
        <a:xfrm>
          <a:off x="0" y="0"/>
          <a:ext cx="0" cy="0"/>
          <a:chOff x="0" y="0"/>
          <a:chExt cx="0" cy="0"/>
        </a:xfrm>
      </p:grpSpPr>
      <p:pic>
        <p:nvPicPr>
          <p:cNvPr id="7" name="Picture 2">
            <a:extLst>
              <a:ext uri="{FF2B5EF4-FFF2-40B4-BE49-F238E27FC236}">
                <a16:creationId xmlns:a16="http://schemas.microsoft.com/office/drawing/2014/main" id="{B752A3FB-35B0-F290-8FFC-C1C9D10C9E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5765" y="1187283"/>
            <a:ext cx="3306452" cy="3294250"/>
          </a:xfrm>
          <a:prstGeom prst="ellipse">
            <a:avLst/>
          </a:prstGeom>
          <a:noFill/>
          <a:ln w="76200">
            <a:noFill/>
          </a:ln>
          <a:extLst>
            <a:ext uri="{909E8E84-426E-40DD-AFC4-6F175D3DCCD1}">
              <a14:hiddenFill xmlns:a14="http://schemas.microsoft.com/office/drawing/2010/main">
                <a:solidFill>
                  <a:srgbClr val="FFFFFF"/>
                </a:solidFill>
              </a14:hiddenFill>
            </a:ext>
          </a:extLst>
        </p:spPr>
      </p:pic>
      <p:pic>
        <p:nvPicPr>
          <p:cNvPr id="6" name="Picture 2">
            <a:extLst>
              <a:ext uri="{FF2B5EF4-FFF2-40B4-BE49-F238E27FC236}">
                <a16:creationId xmlns:a16="http://schemas.microsoft.com/office/drawing/2014/main" id="{56542E0C-C345-164C-F8B6-8E1333FDBF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85" b="185"/>
          <a:stretch/>
        </p:blipFill>
        <p:spPr bwMode="auto">
          <a:xfrm>
            <a:off x="6630024" y="1170876"/>
            <a:ext cx="3306452" cy="3294250"/>
          </a:xfrm>
          <a:prstGeom prst="ellipse">
            <a:avLst/>
          </a:prstGeom>
          <a:noFill/>
          <a:ln w="76200">
            <a:noFill/>
          </a:ln>
          <a:extLst>
            <a:ext uri="{909E8E84-426E-40DD-AFC4-6F175D3DCCD1}">
              <a14:hiddenFill xmlns:a14="http://schemas.microsoft.com/office/drawing/2010/main">
                <a:solidFill>
                  <a:srgbClr val="FFFFFF"/>
                </a:solidFill>
              </a14:hiddenFill>
            </a:ext>
          </a:extLst>
        </p:spPr>
      </p:pic>
      <p:grpSp>
        <p:nvGrpSpPr>
          <p:cNvPr id="37" name="Group 36">
            <a:extLst>
              <a:ext uri="{FF2B5EF4-FFF2-40B4-BE49-F238E27FC236}">
                <a16:creationId xmlns:a16="http://schemas.microsoft.com/office/drawing/2014/main" id="{012A7729-99D7-5FCB-6278-9161351812CD}"/>
              </a:ext>
            </a:extLst>
          </p:cNvPr>
          <p:cNvGrpSpPr/>
          <p:nvPr/>
        </p:nvGrpSpPr>
        <p:grpSpPr>
          <a:xfrm>
            <a:off x="6630024" y="4808900"/>
            <a:ext cx="3958992" cy="1482148"/>
            <a:chOff x="6636802" y="4600067"/>
            <a:chExt cx="3958992" cy="1482148"/>
          </a:xfrm>
        </p:grpSpPr>
        <p:pic>
          <p:nvPicPr>
            <p:cNvPr id="19462" name="Picture 6" descr="Our network">
              <a:extLst>
                <a:ext uri="{FF2B5EF4-FFF2-40B4-BE49-F238E27FC236}">
                  <a16:creationId xmlns:a16="http://schemas.microsoft.com/office/drawing/2014/main" id="{0C1F3758-15FD-C702-8D9F-E1181089EDC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a:fillRect/>
            </a:stretch>
          </p:blipFill>
          <p:spPr bwMode="auto">
            <a:xfrm>
              <a:off x="6712850" y="4600067"/>
              <a:ext cx="940345" cy="335123"/>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60F084F1-5CFE-5B46-0537-A726654002F3}"/>
                </a:ext>
              </a:extLst>
            </p:cNvPr>
            <p:cNvSpPr txBox="1"/>
            <p:nvPr/>
          </p:nvSpPr>
          <p:spPr>
            <a:xfrm>
              <a:off x="6636802" y="5066552"/>
              <a:ext cx="3958992" cy="1015663"/>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E91C24"/>
                  </a:solidFill>
                  <a:effectLst/>
                  <a:uLnTx/>
                  <a:uFillTx/>
                  <a:latin typeface="Inter" panose="02000503000000020004" pitchFamily="2" charset="0"/>
                  <a:ea typeface="Inter" panose="02000503000000020004" pitchFamily="2" charset="0"/>
                  <a:sym typeface="Helvetica Neue"/>
                </a:rPr>
                <a:t>Russell </a:t>
              </a:r>
              <a:r>
                <a:rPr kumimoji="0" lang="en-US" sz="3600" b="1" i="0" u="none" strike="noStrike" kern="1200" cap="none" spc="0" normalizeH="0" baseline="0" noProof="0" dirty="0" err="1">
                  <a:ln>
                    <a:noFill/>
                  </a:ln>
                  <a:solidFill>
                    <a:srgbClr val="E91C24"/>
                  </a:solidFill>
                  <a:effectLst/>
                  <a:uLnTx/>
                  <a:uFillTx/>
                  <a:latin typeface="Inter" panose="02000503000000020004" pitchFamily="2" charset="0"/>
                  <a:ea typeface="Inter" panose="02000503000000020004" pitchFamily="2" charset="0"/>
                  <a:sym typeface="Helvetica Neue"/>
                </a:rPr>
                <a:t>Radefeld</a:t>
              </a:r>
              <a:endParaRPr kumimoji="0" lang="en-US" sz="3600" b="1" i="0" u="none" strike="noStrike" kern="1200" cap="none" spc="0" normalizeH="0" baseline="0" noProof="0" dirty="0">
                <a:ln>
                  <a:noFill/>
                </a:ln>
                <a:solidFill>
                  <a:srgbClr val="E91C24"/>
                </a:solidFill>
                <a:effectLst/>
                <a:uLnTx/>
                <a:uFillTx/>
                <a:latin typeface="Inter" panose="02000503000000020004" pitchFamily="2" charset="0"/>
                <a:ea typeface="Inter" panose="02000503000000020004" pitchFamily="2" charset="0"/>
                <a:sym typeface="Helvetica Neue"/>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Inter" panose="02000503000000020004" pitchFamily="2" charset="0"/>
                  <a:ea typeface="Inter" panose="02000503000000020004" pitchFamily="2" charset="0"/>
                </a:rPr>
                <a:t>Martech Architect</a:t>
              </a:r>
            </a:p>
          </p:txBody>
        </p:sp>
      </p:grpSp>
      <p:grpSp>
        <p:nvGrpSpPr>
          <p:cNvPr id="36" name="Group 35">
            <a:extLst>
              <a:ext uri="{FF2B5EF4-FFF2-40B4-BE49-F238E27FC236}">
                <a16:creationId xmlns:a16="http://schemas.microsoft.com/office/drawing/2014/main" id="{45919BB2-0D07-CFDA-CE5D-3FAC0CBAFEC1}"/>
              </a:ext>
            </a:extLst>
          </p:cNvPr>
          <p:cNvGrpSpPr/>
          <p:nvPr/>
        </p:nvGrpSpPr>
        <p:grpSpPr>
          <a:xfrm>
            <a:off x="1934662" y="4841714"/>
            <a:ext cx="3774553" cy="1449334"/>
            <a:chOff x="1883559" y="4632881"/>
            <a:chExt cx="3774553" cy="1449334"/>
          </a:xfrm>
        </p:grpSpPr>
        <p:sp>
          <p:nvSpPr>
            <p:cNvPr id="9" name="TextBox 8">
              <a:extLst>
                <a:ext uri="{FF2B5EF4-FFF2-40B4-BE49-F238E27FC236}">
                  <a16:creationId xmlns:a16="http://schemas.microsoft.com/office/drawing/2014/main" id="{DD14F7C8-55FE-2DD8-4615-7EC84B4573BA}"/>
                </a:ext>
              </a:extLst>
            </p:cNvPr>
            <p:cNvSpPr txBox="1"/>
            <p:nvPr/>
          </p:nvSpPr>
          <p:spPr>
            <a:xfrm>
              <a:off x="1883559" y="5066552"/>
              <a:ext cx="3774553" cy="1015663"/>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E91C24"/>
                  </a:solidFill>
                  <a:effectLst/>
                  <a:uLnTx/>
                  <a:uFillTx/>
                  <a:latin typeface="Inter" panose="02000503000000020004" pitchFamily="2" charset="0"/>
                  <a:ea typeface="Inter" panose="02000503000000020004" pitchFamily="2" charset="0"/>
                  <a:sym typeface="Helvetica Neue"/>
                </a:rPr>
                <a:t>Amelia Williams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Inter" panose="02000503000000020004" pitchFamily="2" charset="0"/>
                  <a:ea typeface="Inter" panose="02000503000000020004" pitchFamily="2" charset="0"/>
                </a:rPr>
                <a:t>Martech Architect</a:t>
              </a:r>
            </a:p>
          </p:txBody>
        </p:sp>
        <p:pic>
          <p:nvPicPr>
            <p:cNvPr id="11" name="Picture 4" descr="Purina Announces Planned Acquisition of Red Collar Pet Foods ...">
              <a:extLst>
                <a:ext uri="{FF2B5EF4-FFF2-40B4-BE49-F238E27FC236}">
                  <a16:creationId xmlns:a16="http://schemas.microsoft.com/office/drawing/2014/main" id="{EB9789DE-A691-2BBA-601C-4EDCF9158D5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7000" t="38111" r="7000" b="40000"/>
            <a:stretch>
              <a:fillRect/>
            </a:stretch>
          </p:blipFill>
          <p:spPr bwMode="auto">
            <a:xfrm>
              <a:off x="1934662" y="4632881"/>
              <a:ext cx="2258792" cy="2874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9" name="Group 48">
            <a:extLst>
              <a:ext uri="{FF2B5EF4-FFF2-40B4-BE49-F238E27FC236}">
                <a16:creationId xmlns:a16="http://schemas.microsoft.com/office/drawing/2014/main" id="{E8B27AC3-1362-76DA-849E-9E6B3BCD65E2}"/>
              </a:ext>
            </a:extLst>
          </p:cNvPr>
          <p:cNvGrpSpPr/>
          <p:nvPr/>
        </p:nvGrpSpPr>
        <p:grpSpPr>
          <a:xfrm>
            <a:off x="3350" y="132895"/>
            <a:ext cx="12318069" cy="694207"/>
            <a:chOff x="3350" y="132895"/>
            <a:chExt cx="12318069" cy="694207"/>
          </a:xfrm>
        </p:grpSpPr>
        <p:sp>
          <p:nvSpPr>
            <p:cNvPr id="50" name="Rectangle 49">
              <a:extLst>
                <a:ext uri="{FF2B5EF4-FFF2-40B4-BE49-F238E27FC236}">
                  <a16:creationId xmlns:a16="http://schemas.microsoft.com/office/drawing/2014/main" id="{CC0E9DB7-126E-CD8E-03DB-B8588C5BBC0A}"/>
                </a:ext>
              </a:extLst>
            </p:cNvPr>
            <p:cNvSpPr/>
            <p:nvPr/>
          </p:nvSpPr>
          <p:spPr>
            <a:xfrm>
              <a:off x="3350" y="133140"/>
              <a:ext cx="12188650" cy="693962"/>
            </a:xfrm>
            <a:prstGeom prst="rect">
              <a:avLst/>
            </a:prstGeom>
            <a:solidFill>
              <a:srgbClr val="2B2B2B"/>
            </a:solidFill>
            <a:ln w="12700" cap="flat">
              <a:noFill/>
              <a:miter lim="400000"/>
            </a:ln>
            <a:effectLst/>
            <a:sp3d/>
          </p:spPr>
          <p:txBody>
            <a:bodyPr rot="0" spcFirstLastPara="1" vertOverflow="overflow" horzOverflow="overflow" vert="horz" wrap="square" lIns="50800" tIns="50800" rIns="50800" bIns="50800" numCol="1" spcCol="38100" rtlCol="0" anchor="t">
              <a:noAutofit/>
            </a:bodyPr>
            <a:lstStyle/>
            <a:p>
              <a:pPr marL="0" marR="0" lvl="0" indent="0" defTabSz="825500" eaLnBrk="1" fontAlgn="auto" latinLnBrk="0" hangingPunct="0">
                <a:lnSpc>
                  <a:spcPct val="100000"/>
                </a:lnSpc>
                <a:spcBef>
                  <a:spcPts val="0"/>
                </a:spcBef>
                <a:spcAft>
                  <a:spcPts val="0"/>
                </a:spcAft>
                <a:buClrTx/>
                <a:buSzTx/>
                <a:buFont typeface="Arial" panose="020B0604020202020204" pitchFamily="34" charset="0"/>
                <a:buNone/>
                <a:tabLst/>
                <a:defRPr/>
              </a:pPr>
              <a:endParaRPr kumimoji="0" lang="en-US" sz="1400" u="none" strike="noStrike" kern="0" cap="none" spc="0" normalizeH="0" baseline="0" noProof="0" dirty="0">
                <a:ln>
                  <a:noFill/>
                </a:ln>
                <a:solidFill>
                  <a:srgbClr val="000000"/>
                </a:solidFill>
                <a:effectLst/>
                <a:uLnTx/>
                <a:uFillTx/>
                <a:latin typeface="Inter" panose="02000503000000020004" pitchFamily="2" charset="0"/>
                <a:ea typeface="Helvetica Neue Medium"/>
                <a:cs typeface="Helvetica Neue Medium"/>
                <a:sym typeface="Helvetica Neue Medium"/>
              </a:endParaRPr>
            </a:p>
          </p:txBody>
        </p:sp>
        <p:sp>
          <p:nvSpPr>
            <p:cNvPr id="55" name="Title 3">
              <a:extLst>
                <a:ext uri="{FF2B5EF4-FFF2-40B4-BE49-F238E27FC236}">
                  <a16:creationId xmlns:a16="http://schemas.microsoft.com/office/drawing/2014/main" id="{5D7CDC93-30D1-BE19-8928-B6BE7C1EE6F8}"/>
                </a:ext>
              </a:extLst>
            </p:cNvPr>
            <p:cNvSpPr txBox="1"/>
            <p:nvPr/>
          </p:nvSpPr>
          <p:spPr>
            <a:xfrm>
              <a:off x="967933" y="242690"/>
              <a:ext cx="11353486" cy="573739"/>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l" defTabSz="1219169" eaLnBrk="1" fontAlgn="auto" latinLnBrk="0" hangingPunct="1">
                <a:lnSpc>
                  <a:spcPct val="80000"/>
                </a:lnSpc>
                <a:spcBef>
                  <a:spcPts val="0"/>
                </a:spcBef>
                <a:spcAft>
                  <a:spcPts val="0"/>
                </a:spcAft>
                <a:buClrTx/>
                <a:buSzTx/>
                <a:buFontTx/>
                <a:buNone/>
                <a:tabLst/>
                <a:defRPr/>
              </a:pPr>
              <a:r>
                <a:rPr kumimoji="0" lang="en-US" sz="3600" u="none" strike="noStrike" kern="0" cap="none" spc="0" normalizeH="0" baseline="0" noProof="0" dirty="0">
                  <a:ln>
                    <a:noFill/>
                  </a:ln>
                  <a:solidFill>
                    <a:srgbClr val="FFFFFF"/>
                  </a:solidFill>
                  <a:effectLst/>
                  <a:uLnTx/>
                  <a:uFillTx/>
                  <a:latin typeface="Inter ExtraBold" panose="02000503000000020004" pitchFamily="2" charset="0"/>
                  <a:ea typeface="Inter ExtraBold" panose="02000503000000020004" pitchFamily="2" charset="0"/>
                  <a:sym typeface="Snowflake Sans Book"/>
                </a:rPr>
                <a:t>Introductions</a:t>
              </a:r>
            </a:p>
          </p:txBody>
        </p:sp>
        <p:pic>
          <p:nvPicPr>
            <p:cNvPr id="56" name="Picture 55">
              <a:extLst>
                <a:ext uri="{FF2B5EF4-FFF2-40B4-BE49-F238E27FC236}">
                  <a16:creationId xmlns:a16="http://schemas.microsoft.com/office/drawing/2014/main" id="{3732DC72-9E49-4183-E1BC-BE2057D61660}"/>
                </a:ext>
              </a:extLst>
            </p:cNvPr>
            <p:cNvPicPr/>
            <p:nvPr/>
          </p:nvPicPr>
          <p:blipFill>
            <a:blip r:embed="rId7">
              <a:extLst>
                <a:ext uri="{28A0092B-C50C-407E-A947-70E740481C1C}">
                  <a14:useLocalDpi xmlns:a14="http://schemas.microsoft.com/office/drawing/2010/main" val="0"/>
                </a:ext>
              </a:extLst>
            </a:blip>
            <a:srcRect l="11012" t="18642" r="26301" b="18669"/>
            <a:stretch>
              <a:fillRect/>
            </a:stretch>
          </p:blipFill>
          <p:spPr>
            <a:xfrm>
              <a:off x="147234" y="132895"/>
              <a:ext cx="693962" cy="693962"/>
            </a:xfrm>
            <a:prstGeom prst="rect">
              <a:avLst/>
            </a:prstGeom>
          </p:spPr>
        </p:pic>
      </p:grpSp>
    </p:spTree>
    <p:extLst>
      <p:ext uri="{BB962C8B-B14F-4D97-AF65-F5344CB8AC3E}">
        <p14:creationId xmlns:p14="http://schemas.microsoft.com/office/powerpoint/2010/main" val="4830754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34">
          <a:extLst>
            <a:ext uri="{FF2B5EF4-FFF2-40B4-BE49-F238E27FC236}">
              <a16:creationId xmlns:a16="http://schemas.microsoft.com/office/drawing/2014/main" id="{AEA4920D-68DC-45F7-782F-B22456CB50D0}"/>
            </a:ext>
          </a:extLst>
        </p:cNvPr>
        <p:cNvGrpSpPr/>
        <p:nvPr/>
      </p:nvGrpSpPr>
      <p:grpSpPr>
        <a:xfrm>
          <a:off x="0" y="0"/>
          <a:ext cx="0" cy="0"/>
          <a:chOff x="0" y="0"/>
          <a:chExt cx="0" cy="0"/>
        </a:xfrm>
      </p:grpSpPr>
      <p:sp>
        <p:nvSpPr>
          <p:cNvPr id="40" name="AutoShape 16">
            <a:extLst>
              <a:ext uri="{FF2B5EF4-FFF2-40B4-BE49-F238E27FC236}">
                <a16:creationId xmlns:a16="http://schemas.microsoft.com/office/drawing/2014/main" id="{2DB04152-3F60-6A13-41AE-72B29914AD01}"/>
              </a:ext>
            </a:extLst>
          </p:cNvPr>
          <p:cNvSpPr/>
          <p:nvPr/>
        </p:nvSpPr>
        <p:spPr>
          <a:xfrm rot="5395539">
            <a:off x="4992274" y="5350032"/>
            <a:ext cx="1834460" cy="0"/>
          </a:xfrm>
          <a:prstGeom prst="line">
            <a:avLst/>
          </a:prstGeom>
          <a:ln w="9525" cap="rnd">
            <a:solidFill>
              <a:schemeClr val="bg2"/>
            </a:solidFill>
            <a:prstDash val="solid"/>
            <a:headEnd type="none" w="sm" len="sm"/>
            <a:tailEnd type="none" w="sm" len="sm"/>
          </a:ln>
        </p:spPr>
        <p:txBody>
          <a:bodyPr/>
          <a:lstStyle/>
          <a:p>
            <a:endParaRPr lang="en-US" sz="1200" dirty="0">
              <a:latin typeface="Inter" panose="02000503000000020004" pitchFamily="2" charset="0"/>
            </a:endParaRPr>
          </a:p>
        </p:txBody>
      </p:sp>
      <p:sp>
        <p:nvSpPr>
          <p:cNvPr id="9" name="Title 1">
            <a:extLst>
              <a:ext uri="{FF2B5EF4-FFF2-40B4-BE49-F238E27FC236}">
                <a16:creationId xmlns:a16="http://schemas.microsoft.com/office/drawing/2014/main" id="{280002EF-7F8B-C005-B5FD-A318CBC2A11E}"/>
              </a:ext>
            </a:extLst>
          </p:cNvPr>
          <p:cNvSpPr txBox="1">
            <a:spLocks/>
          </p:cNvSpPr>
          <p:nvPr/>
        </p:nvSpPr>
        <p:spPr>
          <a:xfrm>
            <a:off x="1354269" y="1440879"/>
            <a:ext cx="9483462" cy="202584"/>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a:latin typeface="Inter" panose="02000503000000020004" pitchFamily="2" charset="0"/>
                <a:ea typeface="Inter" panose="02000503000000020004" pitchFamily="2" charset="0"/>
              </a:rPr>
              <a:t>We had the data. We just couldn’t use it in the moment.</a:t>
            </a:r>
          </a:p>
        </p:txBody>
      </p:sp>
      <p:grpSp>
        <p:nvGrpSpPr>
          <p:cNvPr id="2048" name="Group 2047">
            <a:extLst>
              <a:ext uri="{FF2B5EF4-FFF2-40B4-BE49-F238E27FC236}">
                <a16:creationId xmlns:a16="http://schemas.microsoft.com/office/drawing/2014/main" id="{843307A1-5FCB-F2A0-12B3-3552CE5EA13E}"/>
              </a:ext>
            </a:extLst>
          </p:cNvPr>
          <p:cNvGrpSpPr>
            <a:grpSpLocks noGrp="1" noUngrp="1" noRot="1" noMove="1" noResize="1"/>
          </p:cNvGrpSpPr>
          <p:nvPr/>
        </p:nvGrpSpPr>
        <p:grpSpPr>
          <a:xfrm>
            <a:off x="3350" y="132895"/>
            <a:ext cx="12318069" cy="694207"/>
            <a:chOff x="3350" y="132895"/>
            <a:chExt cx="12318069" cy="694207"/>
          </a:xfrm>
        </p:grpSpPr>
        <p:sp>
          <p:nvSpPr>
            <p:cNvPr id="2049" name="Rectangle 2048">
              <a:extLst>
                <a:ext uri="{FF2B5EF4-FFF2-40B4-BE49-F238E27FC236}">
                  <a16:creationId xmlns:a16="http://schemas.microsoft.com/office/drawing/2014/main" id="{6D194A18-8ECA-4C8C-6A2C-A8A111E1C0CF}"/>
                </a:ext>
              </a:extLst>
            </p:cNvPr>
            <p:cNvSpPr>
              <a:spLocks noGrp="1" noRot="1" noMove="1" noResize="1" noEditPoints="1" noAdjustHandles="1" noChangeArrowheads="1" noChangeShapeType="1"/>
            </p:cNvSpPr>
            <p:nvPr/>
          </p:nvSpPr>
          <p:spPr>
            <a:xfrm>
              <a:off x="3350" y="133140"/>
              <a:ext cx="12188650" cy="693962"/>
            </a:xfrm>
            <a:prstGeom prst="rect">
              <a:avLst/>
            </a:prstGeom>
            <a:solidFill>
              <a:srgbClr val="2B2B2B"/>
            </a:solidFill>
            <a:ln w="12700" cap="flat">
              <a:noFill/>
              <a:miter lim="400000"/>
            </a:ln>
            <a:effectLst/>
            <a:sp3d/>
          </p:spPr>
          <p:txBody>
            <a:bodyPr rot="0" spcFirstLastPara="1" vertOverflow="overflow" horzOverflow="overflow" vert="horz" wrap="square" lIns="50800" tIns="50800" rIns="50800" bIns="50800" numCol="1" spcCol="38100" rtlCol="0" anchor="t">
              <a:noAutofit/>
            </a:bodyPr>
            <a:lstStyle/>
            <a:p>
              <a:pPr marL="0" marR="0" lvl="0" indent="0" defTabSz="825500" eaLnBrk="1" fontAlgn="auto" latinLnBrk="0" hangingPunct="0">
                <a:lnSpc>
                  <a:spcPct val="100000"/>
                </a:lnSpc>
                <a:spcBef>
                  <a:spcPts val="0"/>
                </a:spcBef>
                <a:spcAft>
                  <a:spcPts val="0"/>
                </a:spcAft>
                <a:buClrTx/>
                <a:buSzTx/>
                <a:buFont typeface="Arial" panose="020B0604020202020204" pitchFamily="34" charset="0"/>
                <a:buNone/>
                <a:tabLst/>
                <a:defRPr/>
              </a:pPr>
              <a:endParaRPr kumimoji="0" lang="en-US" sz="1400" u="none" strike="noStrike" kern="0" cap="none" spc="0" normalizeH="0" baseline="0" noProof="0" dirty="0">
                <a:ln>
                  <a:noFill/>
                </a:ln>
                <a:solidFill>
                  <a:srgbClr val="000000"/>
                </a:solidFill>
                <a:effectLst/>
                <a:uLnTx/>
                <a:uFillTx/>
                <a:latin typeface="Inter" panose="02000503000000020004" pitchFamily="2" charset="0"/>
                <a:ea typeface="Helvetica Neue Medium"/>
                <a:cs typeface="Helvetica Neue Medium"/>
                <a:sym typeface="Helvetica Neue Medium"/>
              </a:endParaRPr>
            </a:p>
          </p:txBody>
        </p:sp>
        <p:sp>
          <p:nvSpPr>
            <p:cNvPr id="2050" name="Title 3">
              <a:extLst>
                <a:ext uri="{FF2B5EF4-FFF2-40B4-BE49-F238E27FC236}">
                  <a16:creationId xmlns:a16="http://schemas.microsoft.com/office/drawing/2014/main" id="{E798F813-F4D8-F823-2F9E-7C653E4ABE26}"/>
                </a:ext>
              </a:extLst>
            </p:cNvPr>
            <p:cNvSpPr txBox="1">
              <a:spLocks noGrp="1" noRot="1" noMove="1" noResize="1" noEditPoints="1" noAdjustHandles="1" noChangeArrowheads="1" noChangeShapeType="1"/>
            </p:cNvSpPr>
            <p:nvPr/>
          </p:nvSpPr>
          <p:spPr>
            <a:xfrm>
              <a:off x="967933" y="242690"/>
              <a:ext cx="11353486" cy="573739"/>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l" defTabSz="1219169" eaLnBrk="1" fontAlgn="auto" latinLnBrk="0" hangingPunct="1">
                <a:lnSpc>
                  <a:spcPct val="80000"/>
                </a:lnSpc>
                <a:spcBef>
                  <a:spcPts val="0"/>
                </a:spcBef>
                <a:spcAft>
                  <a:spcPts val="0"/>
                </a:spcAft>
                <a:buClrTx/>
                <a:buSzTx/>
                <a:buFontTx/>
                <a:buNone/>
                <a:tabLst/>
                <a:defRPr/>
              </a:pPr>
              <a:r>
                <a:rPr kumimoji="0" lang="en-US" sz="3600" u="none" strike="noStrike" kern="0" cap="none" spc="0" normalizeH="0" baseline="0" noProof="0" dirty="0">
                  <a:ln>
                    <a:noFill/>
                  </a:ln>
                  <a:solidFill>
                    <a:srgbClr val="FFFFFF"/>
                  </a:solidFill>
                  <a:effectLst/>
                  <a:uLnTx/>
                  <a:uFillTx/>
                  <a:latin typeface="Inter ExtraBold" panose="02000503000000020004" pitchFamily="2" charset="0"/>
                  <a:ea typeface="Inter ExtraBold" panose="02000503000000020004" pitchFamily="2" charset="0"/>
                  <a:sym typeface="Snowflake Sans Book"/>
                </a:rPr>
                <a:t>The Orchestrator: Data, Tools, Workflow</a:t>
              </a:r>
            </a:p>
          </p:txBody>
        </p:sp>
        <p:pic>
          <p:nvPicPr>
            <p:cNvPr id="2051" name="Picture 2050">
              <a:extLst>
                <a:ext uri="{FF2B5EF4-FFF2-40B4-BE49-F238E27FC236}">
                  <a16:creationId xmlns:a16="http://schemas.microsoft.com/office/drawing/2014/main" id="{3461070A-7D05-1E3F-9EE4-798186E5A485}"/>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l="11012" t="18642" r="26301" b="18669"/>
            <a:stretch>
              <a:fillRect/>
            </a:stretch>
          </p:blipFill>
          <p:spPr>
            <a:xfrm>
              <a:off x="147234" y="132895"/>
              <a:ext cx="693962" cy="693962"/>
            </a:xfrm>
            <a:prstGeom prst="rect">
              <a:avLst/>
            </a:prstGeom>
          </p:spPr>
        </p:pic>
      </p:grpSp>
      <p:sp>
        <p:nvSpPr>
          <p:cNvPr id="2076" name="AutoShape 16">
            <a:extLst>
              <a:ext uri="{FF2B5EF4-FFF2-40B4-BE49-F238E27FC236}">
                <a16:creationId xmlns:a16="http://schemas.microsoft.com/office/drawing/2014/main" id="{DCDFAD95-9359-5C18-6215-A4D67E361F9C}"/>
              </a:ext>
            </a:extLst>
          </p:cNvPr>
          <p:cNvSpPr/>
          <p:nvPr/>
        </p:nvSpPr>
        <p:spPr>
          <a:xfrm rot="5395539">
            <a:off x="-492272" y="7618783"/>
            <a:ext cx="978559" cy="0"/>
          </a:xfrm>
          <a:prstGeom prst="line">
            <a:avLst/>
          </a:prstGeom>
          <a:ln w="9525" cap="rnd">
            <a:solidFill>
              <a:schemeClr val="bg2"/>
            </a:solidFill>
            <a:prstDash val="solid"/>
            <a:headEnd type="none" w="sm" len="sm"/>
            <a:tailEnd type="none" w="sm" len="sm"/>
          </a:ln>
        </p:spPr>
        <p:txBody>
          <a:bodyPr/>
          <a:lstStyle/>
          <a:p>
            <a:endParaRPr lang="en-US" sz="1200">
              <a:latin typeface="Inter" panose="02000503000000020004" pitchFamily="2" charset="0"/>
            </a:endParaRPr>
          </a:p>
        </p:txBody>
      </p:sp>
      <p:sp>
        <p:nvSpPr>
          <p:cNvPr id="2077" name="AutoShape 16">
            <a:extLst>
              <a:ext uri="{FF2B5EF4-FFF2-40B4-BE49-F238E27FC236}">
                <a16:creationId xmlns:a16="http://schemas.microsoft.com/office/drawing/2014/main" id="{984EF3A2-9DE6-1306-A043-281B92A1AAE6}"/>
              </a:ext>
            </a:extLst>
          </p:cNvPr>
          <p:cNvSpPr/>
          <p:nvPr/>
        </p:nvSpPr>
        <p:spPr>
          <a:xfrm rot="5395539">
            <a:off x="10268637" y="8734937"/>
            <a:ext cx="978533" cy="0"/>
          </a:xfrm>
          <a:prstGeom prst="line">
            <a:avLst/>
          </a:prstGeom>
          <a:ln w="9525" cap="rnd">
            <a:solidFill>
              <a:schemeClr val="bg2"/>
            </a:solidFill>
            <a:prstDash val="solid"/>
            <a:headEnd type="none" w="sm" len="sm"/>
            <a:tailEnd type="none" w="sm" len="sm"/>
          </a:ln>
        </p:spPr>
        <p:txBody>
          <a:bodyPr/>
          <a:lstStyle/>
          <a:p>
            <a:endParaRPr lang="en-US" sz="1200">
              <a:latin typeface="Inter" panose="02000503000000020004" pitchFamily="2" charset="0"/>
            </a:endParaRPr>
          </a:p>
        </p:txBody>
      </p:sp>
      <p:sp>
        <p:nvSpPr>
          <p:cNvPr id="2078" name="AutoShape 16">
            <a:extLst>
              <a:ext uri="{FF2B5EF4-FFF2-40B4-BE49-F238E27FC236}">
                <a16:creationId xmlns:a16="http://schemas.microsoft.com/office/drawing/2014/main" id="{69CC3B74-9AA6-CE6D-60A5-FEB9CF5082AA}"/>
              </a:ext>
            </a:extLst>
          </p:cNvPr>
          <p:cNvSpPr/>
          <p:nvPr/>
        </p:nvSpPr>
        <p:spPr>
          <a:xfrm rot="5395539">
            <a:off x="3034039" y="3112511"/>
            <a:ext cx="1834501" cy="0"/>
          </a:xfrm>
          <a:prstGeom prst="line">
            <a:avLst/>
          </a:prstGeom>
          <a:ln w="9525" cap="rnd">
            <a:solidFill>
              <a:schemeClr val="bg2"/>
            </a:solidFill>
            <a:prstDash val="solid"/>
            <a:headEnd type="none" w="sm" len="sm"/>
            <a:tailEnd type="none" w="sm" len="sm"/>
          </a:ln>
        </p:spPr>
        <p:txBody>
          <a:bodyPr/>
          <a:lstStyle/>
          <a:p>
            <a:endParaRPr lang="en-US" sz="1200" dirty="0">
              <a:latin typeface="Inter" panose="02000503000000020004" pitchFamily="2" charset="0"/>
            </a:endParaRPr>
          </a:p>
        </p:txBody>
      </p:sp>
      <p:grpSp>
        <p:nvGrpSpPr>
          <p:cNvPr id="4" name="Group 3">
            <a:extLst>
              <a:ext uri="{FF2B5EF4-FFF2-40B4-BE49-F238E27FC236}">
                <a16:creationId xmlns:a16="http://schemas.microsoft.com/office/drawing/2014/main" id="{5E21C942-CD32-E40F-34A1-4B9B0438F4C5}"/>
              </a:ext>
            </a:extLst>
          </p:cNvPr>
          <p:cNvGrpSpPr>
            <a:grpSpLocks noGrp="1" noUngrp="1" noRot="1" noMove="1" noResize="1"/>
          </p:cNvGrpSpPr>
          <p:nvPr/>
        </p:nvGrpSpPr>
        <p:grpSpPr>
          <a:xfrm>
            <a:off x="10330108" y="6328402"/>
            <a:ext cx="1554730" cy="245935"/>
            <a:chOff x="9105466" y="384375"/>
            <a:chExt cx="2626156" cy="415418"/>
          </a:xfrm>
        </p:grpSpPr>
        <p:pic>
          <p:nvPicPr>
            <p:cNvPr id="5" name="Picture 4" descr="A black and red sign with white letters&#10;&#10;AI-generated content may be incorrect.">
              <a:extLst>
                <a:ext uri="{FF2B5EF4-FFF2-40B4-BE49-F238E27FC236}">
                  <a16:creationId xmlns:a16="http://schemas.microsoft.com/office/drawing/2014/main" id="{1FD32563-F011-371A-168B-BA5495AF666B}"/>
                </a:ext>
              </a:extLst>
            </p:cNvPr>
            <p:cNvPicPr>
              <a:picLocks noGrp="1" noRot="1" noMove="1" noResize="1" noEditPoints="1" noAdjustHandles="1" noChangeArrowheads="1" noChangeShapeType="1" noCrop="1"/>
            </p:cNvPicPr>
            <p:nvPr/>
          </p:nvPicPr>
          <p:blipFill>
            <a:blip r:embed="rId4"/>
            <a:stretch>
              <a:fillRect/>
            </a:stretch>
          </p:blipFill>
          <p:spPr>
            <a:xfrm>
              <a:off x="9105466" y="469533"/>
              <a:ext cx="1151754" cy="245102"/>
            </a:xfrm>
            <a:prstGeom prst="rect">
              <a:avLst/>
            </a:prstGeom>
          </p:spPr>
        </p:pic>
        <p:pic>
          <p:nvPicPr>
            <p:cNvPr id="6" name="Picture 5">
              <a:extLst>
                <a:ext uri="{FF2B5EF4-FFF2-40B4-BE49-F238E27FC236}">
                  <a16:creationId xmlns:a16="http://schemas.microsoft.com/office/drawing/2014/main" id="{6A98F99D-08A7-03C5-C395-20988EE216D0}"/>
                </a:ext>
              </a:extLst>
            </p:cNvPr>
            <p:cNvPicPr>
              <a:picLocks noGrp="1" noRot="1" noMove="1" noResize="1" noEditPoints="1" noAdjustHandles="1" noChangeArrowheads="1" noChangeShapeType="1" noCrop="1"/>
            </p:cNvPicPr>
            <p:nvPr/>
          </p:nvPicPr>
          <p:blipFill>
            <a:blip r:embed="rId5"/>
            <a:stretch>
              <a:fillRect/>
            </a:stretch>
          </p:blipFill>
          <p:spPr>
            <a:xfrm>
              <a:off x="10590021" y="384551"/>
              <a:ext cx="1141601" cy="415066"/>
            </a:xfrm>
            <a:prstGeom prst="rect">
              <a:avLst/>
            </a:prstGeom>
          </p:spPr>
        </p:pic>
        <p:cxnSp>
          <p:nvCxnSpPr>
            <p:cNvPr id="7" name="Straight Arrow Connector 6">
              <a:extLst>
                <a:ext uri="{FF2B5EF4-FFF2-40B4-BE49-F238E27FC236}">
                  <a16:creationId xmlns:a16="http://schemas.microsoft.com/office/drawing/2014/main" id="{5C391034-21ED-87A7-A3E3-BFB48107155A}"/>
                </a:ext>
              </a:extLst>
            </p:cNvPr>
            <p:cNvCxnSpPr>
              <a:cxnSpLocks noGrp="1" noRot="1" noMove="1" noResize="1" noEditPoints="1" noAdjustHandles="1" noChangeArrowheads="1" noChangeShapeType="1"/>
            </p:cNvCxnSpPr>
            <p:nvPr/>
          </p:nvCxnSpPr>
          <p:spPr>
            <a:xfrm>
              <a:off x="10423434" y="384375"/>
              <a:ext cx="373" cy="415418"/>
            </a:xfrm>
            <a:prstGeom prst="straightConnector1">
              <a:avLst/>
            </a:prstGeom>
            <a:noFill/>
            <a:ln w="19050" cap="flat">
              <a:solidFill>
                <a:schemeClr val="tx1"/>
              </a:solidFill>
              <a:prstDash val="solid"/>
              <a:miter lim="400000"/>
            </a:ln>
            <a:effectLst/>
            <a:sp3d/>
          </p:spPr>
          <p:style>
            <a:lnRef idx="0">
              <a:scrgbClr r="0" g="0" b="0"/>
            </a:lnRef>
            <a:fillRef idx="0">
              <a:scrgbClr r="0" g="0" b="0"/>
            </a:fillRef>
            <a:effectRef idx="0">
              <a:scrgbClr r="0" g="0" b="0"/>
            </a:effectRef>
            <a:fontRef idx="none"/>
          </p:style>
        </p:cxnSp>
      </p:grpSp>
      <p:grpSp>
        <p:nvGrpSpPr>
          <p:cNvPr id="33" name="Group 32">
            <a:extLst>
              <a:ext uri="{FF2B5EF4-FFF2-40B4-BE49-F238E27FC236}">
                <a16:creationId xmlns:a16="http://schemas.microsoft.com/office/drawing/2014/main" id="{2BD26D14-BC3E-E323-5E50-53F127D2B210}"/>
              </a:ext>
            </a:extLst>
          </p:cNvPr>
          <p:cNvGrpSpPr/>
          <p:nvPr/>
        </p:nvGrpSpPr>
        <p:grpSpPr>
          <a:xfrm>
            <a:off x="6396602" y="3665164"/>
            <a:ext cx="3315634" cy="2606407"/>
            <a:chOff x="5930259" y="3870156"/>
            <a:chExt cx="3315634" cy="2606407"/>
          </a:xfrm>
        </p:grpSpPr>
        <p:pic>
          <p:nvPicPr>
            <p:cNvPr id="16" name="Picture 15">
              <a:extLst>
                <a:ext uri="{FF2B5EF4-FFF2-40B4-BE49-F238E27FC236}">
                  <a16:creationId xmlns:a16="http://schemas.microsoft.com/office/drawing/2014/main" id="{E12EEC3C-70E4-ADD0-C11D-30A9C4226CF6}"/>
                </a:ext>
              </a:extLst>
            </p:cNvPr>
            <p:cNvPicPr>
              <a:picLocks noChangeAspect="1"/>
            </p:cNvPicPr>
            <p:nvPr/>
          </p:nvPicPr>
          <p:blipFill rotWithShape="1">
            <a:blip r:embed="rId6">
              <a:extLst>
                <a:ext uri="{28A0092B-C50C-407E-A947-70E740481C1C}">
                  <a14:useLocalDpi xmlns:a14="http://schemas.microsoft.com/office/drawing/2010/main" val="0"/>
                </a:ext>
              </a:extLst>
            </a:blip>
            <a:srcRect l="-5792" t="-95352" r="-8080" b="-76121"/>
            <a:stretch>
              <a:fillRect/>
            </a:stretch>
          </p:blipFill>
          <p:spPr>
            <a:xfrm>
              <a:off x="6436877" y="3870156"/>
              <a:ext cx="2349646" cy="2586381"/>
            </a:xfrm>
            <a:prstGeom prst="rect">
              <a:avLst/>
            </a:prstGeom>
          </p:spPr>
        </p:pic>
        <p:sp>
          <p:nvSpPr>
            <p:cNvPr id="24" name="Google Shape;1956;p8">
              <a:extLst>
                <a:ext uri="{FF2B5EF4-FFF2-40B4-BE49-F238E27FC236}">
                  <a16:creationId xmlns:a16="http://schemas.microsoft.com/office/drawing/2014/main" id="{29F8C43B-710D-999F-463E-EEC965DEF80B}"/>
                </a:ext>
              </a:extLst>
            </p:cNvPr>
            <p:cNvSpPr txBox="1">
              <a:spLocks/>
            </p:cNvSpPr>
            <p:nvPr/>
          </p:nvSpPr>
          <p:spPr>
            <a:xfrm>
              <a:off x="5930259" y="6057962"/>
              <a:ext cx="3315634" cy="418601"/>
            </a:xfrm>
            <a:prstGeom prst="rect">
              <a:avLst/>
            </a:prstGeom>
            <a:noFill/>
            <a:ln>
              <a:noFill/>
            </a:ln>
          </p:spPr>
          <p:txBody>
            <a:bodyPr spcFirstLastPara="1" wrap="square" lIns="91425" tIns="45700" rIns="91425" bIns="45700" anchor="ctr" anchorCtr="0">
              <a:noAutofit/>
            </a:bodyPr>
            <a:lstStyle/>
            <a:p>
              <a:pPr lvl="0" algn="ctr">
                <a:buClr>
                  <a:srgbClr val="FF0000"/>
                </a:buClr>
                <a:buSzPts val="2000"/>
                <a:defRPr/>
              </a:pPr>
              <a:r>
                <a:rPr lang="en-US" b="1" dirty="0">
                  <a:latin typeface="Inter" panose="02000503000000020004" pitchFamily="2" charset="0"/>
                  <a:ea typeface="Inter" panose="02000503000000020004" pitchFamily="2" charset="0"/>
                  <a:cs typeface="Roboto" panose="02000000000000000000" pitchFamily="2" charset="0"/>
                  <a:sym typeface="Calibri"/>
                </a:rPr>
                <a:t>Personalization</a:t>
              </a:r>
            </a:p>
          </p:txBody>
        </p:sp>
      </p:grpSp>
      <p:grpSp>
        <p:nvGrpSpPr>
          <p:cNvPr id="32" name="Group 31">
            <a:extLst>
              <a:ext uri="{FF2B5EF4-FFF2-40B4-BE49-F238E27FC236}">
                <a16:creationId xmlns:a16="http://schemas.microsoft.com/office/drawing/2014/main" id="{8BE199B0-083B-29E0-5F09-8B51A595E186}"/>
              </a:ext>
            </a:extLst>
          </p:cNvPr>
          <p:cNvGrpSpPr/>
          <p:nvPr/>
        </p:nvGrpSpPr>
        <p:grpSpPr>
          <a:xfrm>
            <a:off x="2229254" y="3665164"/>
            <a:ext cx="3130556" cy="2602098"/>
            <a:chOff x="2041683" y="3726304"/>
            <a:chExt cx="3130556" cy="2602098"/>
          </a:xfrm>
        </p:grpSpPr>
        <p:pic>
          <p:nvPicPr>
            <p:cNvPr id="17" name="Picture 16">
              <a:extLst>
                <a:ext uri="{FF2B5EF4-FFF2-40B4-BE49-F238E27FC236}">
                  <a16:creationId xmlns:a16="http://schemas.microsoft.com/office/drawing/2014/main" id="{E329BE0E-2BE6-DE22-549E-70274D2DE1C7}"/>
                </a:ext>
              </a:extLst>
            </p:cNvPr>
            <p:cNvPicPr>
              <a:picLocks noChangeAspect="1"/>
            </p:cNvPicPr>
            <p:nvPr/>
          </p:nvPicPr>
          <p:blipFill rotWithShape="1">
            <a:blip r:embed="rId7">
              <a:extLst>
                <a:ext uri="{28A0092B-C50C-407E-A947-70E740481C1C}">
                  <a14:useLocalDpi xmlns:a14="http://schemas.microsoft.com/office/drawing/2010/main" val="0"/>
                </a:ext>
              </a:extLst>
            </a:blip>
            <a:srcRect l="17788" t="-10518" r="16245" b="-10505"/>
            <a:stretch>
              <a:fillRect/>
            </a:stretch>
          </p:blipFill>
          <p:spPr>
            <a:xfrm>
              <a:off x="2487284" y="3726304"/>
              <a:ext cx="2335114" cy="2570385"/>
            </a:xfrm>
            <a:prstGeom prst="rect">
              <a:avLst/>
            </a:prstGeom>
          </p:spPr>
        </p:pic>
        <p:sp>
          <p:nvSpPr>
            <p:cNvPr id="26" name="Google Shape;1956;p8">
              <a:extLst>
                <a:ext uri="{FF2B5EF4-FFF2-40B4-BE49-F238E27FC236}">
                  <a16:creationId xmlns:a16="http://schemas.microsoft.com/office/drawing/2014/main" id="{C35F04D6-2575-1FC0-DB49-4E35D9381C38}"/>
                </a:ext>
              </a:extLst>
            </p:cNvPr>
            <p:cNvSpPr txBox="1">
              <a:spLocks/>
            </p:cNvSpPr>
            <p:nvPr/>
          </p:nvSpPr>
          <p:spPr>
            <a:xfrm>
              <a:off x="2041683" y="5909801"/>
              <a:ext cx="3130556" cy="418601"/>
            </a:xfrm>
            <a:prstGeom prst="rect">
              <a:avLst/>
            </a:prstGeom>
            <a:noFill/>
            <a:ln>
              <a:noFill/>
            </a:ln>
          </p:spPr>
          <p:txBody>
            <a:bodyPr spcFirstLastPara="1" wrap="square" lIns="91425" tIns="45700" rIns="91425" bIns="45700" anchor="ctr" anchorCtr="0">
              <a:noAutofit/>
            </a:bodyPr>
            <a:lstStyle/>
            <a:p>
              <a:pPr lvl="0" algn="ctr">
                <a:buClr>
                  <a:srgbClr val="FF0000"/>
                </a:buClr>
                <a:buSzPts val="2000"/>
                <a:defRPr/>
              </a:pPr>
              <a:r>
                <a:rPr lang="en-US" b="1" dirty="0">
                  <a:latin typeface="Inter" panose="02000503000000020004" pitchFamily="2" charset="0"/>
                  <a:ea typeface="Inter" panose="02000503000000020004" pitchFamily="2" charset="0"/>
                  <a:cs typeface="Roboto" panose="02000000000000000000" pitchFamily="2" charset="0"/>
                  <a:sym typeface="Calibri"/>
                </a:rPr>
                <a:t>Email + SMS</a:t>
              </a:r>
            </a:p>
          </p:txBody>
        </p:sp>
      </p:grpSp>
      <p:grpSp>
        <p:nvGrpSpPr>
          <p:cNvPr id="36" name="Group 35">
            <a:extLst>
              <a:ext uri="{FF2B5EF4-FFF2-40B4-BE49-F238E27FC236}">
                <a16:creationId xmlns:a16="http://schemas.microsoft.com/office/drawing/2014/main" id="{A180A36E-0864-323C-A9D9-015F8416CF15}"/>
              </a:ext>
            </a:extLst>
          </p:cNvPr>
          <p:cNvGrpSpPr/>
          <p:nvPr/>
        </p:nvGrpSpPr>
        <p:grpSpPr>
          <a:xfrm>
            <a:off x="8433750" y="1459376"/>
            <a:ext cx="3349976" cy="2570809"/>
            <a:chOff x="7405361" y="1562151"/>
            <a:chExt cx="3349976" cy="2570809"/>
          </a:xfrm>
        </p:grpSpPr>
        <p:pic>
          <p:nvPicPr>
            <p:cNvPr id="18" name="Picture 17">
              <a:extLst>
                <a:ext uri="{FF2B5EF4-FFF2-40B4-BE49-F238E27FC236}">
                  <a16:creationId xmlns:a16="http://schemas.microsoft.com/office/drawing/2014/main" id="{9529E9F2-D1DA-9C9B-32F9-E33721A7F74E}"/>
                </a:ext>
              </a:extLst>
            </p:cNvPr>
            <p:cNvPicPr>
              <a:picLocks noChangeAspect="1"/>
            </p:cNvPicPr>
            <p:nvPr/>
          </p:nvPicPr>
          <p:blipFill rotWithShape="1">
            <a:blip r:embed="rId8">
              <a:extLst>
                <a:ext uri="{28A0092B-C50C-407E-A947-70E740481C1C}">
                  <a14:useLocalDpi xmlns:a14="http://schemas.microsoft.com/office/drawing/2010/main" val="0"/>
                </a:ext>
              </a:extLst>
            </a:blip>
            <a:srcRect l="282" t="-185936" r="-282" b="-143507"/>
            <a:stretch>
              <a:fillRect/>
            </a:stretch>
          </p:blipFill>
          <p:spPr>
            <a:xfrm>
              <a:off x="7930542" y="1562151"/>
              <a:ext cx="2335114" cy="2570385"/>
            </a:xfrm>
            <a:prstGeom prst="rect">
              <a:avLst/>
            </a:prstGeom>
          </p:spPr>
        </p:pic>
        <p:sp>
          <p:nvSpPr>
            <p:cNvPr id="29" name="Google Shape;1956;p8">
              <a:extLst>
                <a:ext uri="{FF2B5EF4-FFF2-40B4-BE49-F238E27FC236}">
                  <a16:creationId xmlns:a16="http://schemas.microsoft.com/office/drawing/2014/main" id="{A545E67E-FF8A-1C61-AEE4-E57F18EE5F07}"/>
                </a:ext>
              </a:extLst>
            </p:cNvPr>
            <p:cNvSpPr txBox="1">
              <a:spLocks/>
            </p:cNvSpPr>
            <p:nvPr/>
          </p:nvSpPr>
          <p:spPr>
            <a:xfrm>
              <a:off x="7405361" y="3716948"/>
              <a:ext cx="3349976" cy="416012"/>
            </a:xfrm>
            <a:prstGeom prst="rect">
              <a:avLst/>
            </a:prstGeom>
            <a:noFill/>
            <a:ln>
              <a:noFill/>
            </a:ln>
          </p:spPr>
          <p:txBody>
            <a:bodyPr spcFirstLastPara="1" wrap="square" lIns="91425" tIns="45700" rIns="91425" bIns="45700" anchor="ctr" anchorCtr="0">
              <a:noAutofit/>
            </a:bodyPr>
            <a:lstStyle/>
            <a:p>
              <a:pPr lvl="0" algn="ctr">
                <a:buClr>
                  <a:srgbClr val="FF0000"/>
                </a:buClr>
                <a:buSzPts val="2000"/>
                <a:defRPr/>
              </a:pPr>
              <a:r>
                <a:rPr lang="en-US" b="1" dirty="0">
                  <a:latin typeface="Inter" panose="02000503000000020004" pitchFamily="2" charset="0"/>
                  <a:ea typeface="Inter" panose="02000503000000020004" pitchFamily="2" charset="0"/>
                  <a:cs typeface="Roboto" panose="02000000000000000000" pitchFamily="2" charset="0"/>
                  <a:sym typeface="Calibri"/>
                </a:rPr>
                <a:t>CDP</a:t>
              </a:r>
              <a:endParaRPr lang="en-US" b="1" dirty="0">
                <a:latin typeface="Inter" panose="02000503000000020004" pitchFamily="2" charset="0"/>
                <a:ea typeface="Inter" panose="02000503000000020004" pitchFamily="2" charset="0"/>
                <a:cs typeface="Roboto" panose="02000000000000000000" pitchFamily="2" charset="0"/>
              </a:endParaRPr>
            </a:p>
          </p:txBody>
        </p:sp>
      </p:grpSp>
      <p:grpSp>
        <p:nvGrpSpPr>
          <p:cNvPr id="35" name="Group 34">
            <a:extLst>
              <a:ext uri="{FF2B5EF4-FFF2-40B4-BE49-F238E27FC236}">
                <a16:creationId xmlns:a16="http://schemas.microsoft.com/office/drawing/2014/main" id="{89F413D9-C933-9892-666D-8A4D871582CE}"/>
              </a:ext>
            </a:extLst>
          </p:cNvPr>
          <p:cNvGrpSpPr/>
          <p:nvPr/>
        </p:nvGrpSpPr>
        <p:grpSpPr>
          <a:xfrm>
            <a:off x="4418555" y="1519484"/>
            <a:ext cx="3081123" cy="2510277"/>
            <a:chOff x="4189278" y="1592205"/>
            <a:chExt cx="3081123" cy="2510277"/>
          </a:xfrm>
        </p:grpSpPr>
        <p:pic>
          <p:nvPicPr>
            <p:cNvPr id="19" name="Picture 18">
              <a:extLst>
                <a:ext uri="{FF2B5EF4-FFF2-40B4-BE49-F238E27FC236}">
                  <a16:creationId xmlns:a16="http://schemas.microsoft.com/office/drawing/2014/main" id="{B9F00D36-614B-BF35-96A3-8EB67165899A}"/>
                </a:ext>
              </a:extLst>
            </p:cNvPr>
            <p:cNvPicPr>
              <a:picLocks noChangeAspect="1"/>
            </p:cNvPicPr>
            <p:nvPr/>
          </p:nvPicPr>
          <p:blipFill rotWithShape="1">
            <a:blip r:embed="rId9">
              <a:extLst>
                <a:ext uri="{28A0092B-C50C-407E-A947-70E740481C1C}">
                  <a14:useLocalDpi xmlns:a14="http://schemas.microsoft.com/office/drawing/2010/main" val="0"/>
                </a:ext>
              </a:extLst>
            </a:blip>
            <a:srcRect t="-54833" b="-54833"/>
            <a:stretch>
              <a:fillRect/>
            </a:stretch>
          </p:blipFill>
          <p:spPr>
            <a:xfrm>
              <a:off x="4589586" y="1592205"/>
              <a:ext cx="2280508" cy="2510277"/>
            </a:xfrm>
            <a:prstGeom prst="rect">
              <a:avLst/>
            </a:prstGeom>
          </p:spPr>
        </p:pic>
        <p:sp>
          <p:nvSpPr>
            <p:cNvPr id="30" name="Google Shape;1956;p8">
              <a:extLst>
                <a:ext uri="{FF2B5EF4-FFF2-40B4-BE49-F238E27FC236}">
                  <a16:creationId xmlns:a16="http://schemas.microsoft.com/office/drawing/2014/main" id="{6FDA44F7-852E-959B-2543-72EB4F1D8109}"/>
                </a:ext>
              </a:extLst>
            </p:cNvPr>
            <p:cNvSpPr txBox="1">
              <a:spLocks/>
            </p:cNvSpPr>
            <p:nvPr/>
          </p:nvSpPr>
          <p:spPr>
            <a:xfrm>
              <a:off x="4189278" y="3696198"/>
              <a:ext cx="3081123" cy="406284"/>
            </a:xfrm>
            <a:prstGeom prst="rect">
              <a:avLst/>
            </a:prstGeom>
            <a:noFill/>
            <a:ln>
              <a:noFill/>
            </a:ln>
          </p:spPr>
          <p:txBody>
            <a:bodyPr spcFirstLastPara="1" wrap="square" lIns="91425" tIns="45700" rIns="91425" bIns="45700" anchor="ctr" anchorCtr="0">
              <a:noAutofit/>
            </a:bodyPr>
            <a:lstStyle/>
            <a:p>
              <a:pPr lvl="0" algn="ctr">
                <a:buClr>
                  <a:srgbClr val="FF0000"/>
                </a:buClr>
                <a:buSzPts val="2000"/>
                <a:defRPr/>
              </a:pPr>
              <a:r>
                <a:rPr lang="en-US" b="1" dirty="0">
                  <a:latin typeface="Inter" panose="02000503000000020004" pitchFamily="2" charset="0"/>
                  <a:ea typeface="Inter" panose="02000503000000020004" pitchFamily="2" charset="0"/>
                  <a:cs typeface="Roboto" panose="02000000000000000000" pitchFamily="2" charset="0"/>
                  <a:sym typeface="Calibri"/>
                </a:rPr>
                <a:t>Data Warehouse</a:t>
              </a:r>
              <a:endParaRPr lang="en-US" b="1" dirty="0">
                <a:latin typeface="Inter" panose="02000503000000020004" pitchFamily="2" charset="0"/>
                <a:ea typeface="Inter" panose="02000503000000020004" pitchFamily="2" charset="0"/>
                <a:cs typeface="Roboto" panose="02000000000000000000" pitchFamily="2" charset="0"/>
              </a:endParaRPr>
            </a:p>
          </p:txBody>
        </p:sp>
      </p:grpSp>
      <p:grpSp>
        <p:nvGrpSpPr>
          <p:cNvPr id="34" name="Group 33">
            <a:extLst>
              <a:ext uri="{FF2B5EF4-FFF2-40B4-BE49-F238E27FC236}">
                <a16:creationId xmlns:a16="http://schemas.microsoft.com/office/drawing/2014/main" id="{6E6FCC46-F156-4C34-C781-695DDA85CEBB}"/>
              </a:ext>
            </a:extLst>
          </p:cNvPr>
          <p:cNvGrpSpPr/>
          <p:nvPr/>
        </p:nvGrpSpPr>
        <p:grpSpPr>
          <a:xfrm>
            <a:off x="330802" y="2195249"/>
            <a:ext cx="3153681" cy="1834512"/>
            <a:chOff x="151727" y="2236370"/>
            <a:chExt cx="3153681" cy="1834512"/>
          </a:xfrm>
        </p:grpSpPr>
        <p:pic>
          <p:nvPicPr>
            <p:cNvPr id="20" name="Picture 19">
              <a:extLst>
                <a:ext uri="{FF2B5EF4-FFF2-40B4-BE49-F238E27FC236}">
                  <a16:creationId xmlns:a16="http://schemas.microsoft.com/office/drawing/2014/main" id="{C5D784E0-7D14-9137-4CE7-4BF781624975}"/>
                </a:ext>
              </a:extLst>
            </p:cNvPr>
            <p:cNvPicPr/>
            <p:nvPr/>
          </p:nvPicPr>
          <p:blipFill>
            <a:blip r:embed="rId3">
              <a:extLst>
                <a:ext uri="{28A0092B-C50C-407E-A947-70E740481C1C}">
                  <a14:useLocalDpi xmlns:a14="http://schemas.microsoft.com/office/drawing/2010/main" val="0"/>
                </a:ext>
              </a:extLst>
            </a:blip>
            <a:srcRect l="11012" t="18642" r="26301" b="18669"/>
            <a:stretch>
              <a:fillRect/>
            </a:stretch>
          </p:blipFill>
          <p:spPr>
            <a:xfrm>
              <a:off x="1153869" y="2236370"/>
              <a:ext cx="1149395" cy="1149395"/>
            </a:xfrm>
            <a:prstGeom prst="rect">
              <a:avLst/>
            </a:prstGeom>
          </p:spPr>
        </p:pic>
        <p:sp>
          <p:nvSpPr>
            <p:cNvPr id="31" name="Google Shape;1956;p8">
              <a:extLst>
                <a:ext uri="{FF2B5EF4-FFF2-40B4-BE49-F238E27FC236}">
                  <a16:creationId xmlns:a16="http://schemas.microsoft.com/office/drawing/2014/main" id="{275B5366-4AFF-0ED9-7784-920A106BA4EF}"/>
                </a:ext>
              </a:extLst>
            </p:cNvPr>
            <p:cNvSpPr txBox="1">
              <a:spLocks/>
            </p:cNvSpPr>
            <p:nvPr/>
          </p:nvSpPr>
          <p:spPr>
            <a:xfrm>
              <a:off x="151727" y="3778339"/>
              <a:ext cx="3153681" cy="292543"/>
            </a:xfrm>
            <a:prstGeom prst="rect">
              <a:avLst/>
            </a:prstGeom>
            <a:noFill/>
            <a:ln>
              <a:noFill/>
            </a:ln>
          </p:spPr>
          <p:txBody>
            <a:bodyPr spcFirstLastPara="1" wrap="square" lIns="91425" tIns="45700" rIns="91425" bIns="45700" anchor="ctr" anchorCtr="0">
              <a:noAutofit/>
            </a:bodyPr>
            <a:lstStyle/>
            <a:p>
              <a:pPr lvl="0" algn="ctr">
                <a:buClr>
                  <a:srgbClr val="FF0000"/>
                </a:buClr>
                <a:buSzPts val="2000"/>
                <a:defRPr/>
              </a:pPr>
              <a:r>
                <a:rPr lang="en-US" b="1">
                  <a:latin typeface="Inter"/>
                  <a:ea typeface="Inter"/>
                  <a:cs typeface="Roboto"/>
                  <a:sym typeface="Calibri"/>
                </a:rPr>
                <a:t>Real Time Database</a:t>
              </a:r>
              <a:endParaRPr lang="en-US" b="1">
                <a:latin typeface="Inter" panose="02000503000000020004" pitchFamily="2" charset="0"/>
                <a:ea typeface="Inter" panose="02000503000000020004" pitchFamily="2" charset="0"/>
                <a:cs typeface="Roboto" panose="02000000000000000000" pitchFamily="2" charset="0"/>
                <a:sym typeface="Calibri"/>
              </a:endParaRPr>
            </a:p>
          </p:txBody>
        </p:sp>
      </p:grpSp>
      <p:sp>
        <p:nvSpPr>
          <p:cNvPr id="37" name="AutoShape 16">
            <a:extLst>
              <a:ext uri="{FF2B5EF4-FFF2-40B4-BE49-F238E27FC236}">
                <a16:creationId xmlns:a16="http://schemas.microsoft.com/office/drawing/2014/main" id="{AA76B70E-A8DD-93F9-FF62-9419DE7134C3}"/>
              </a:ext>
            </a:extLst>
          </p:cNvPr>
          <p:cNvSpPr/>
          <p:nvPr/>
        </p:nvSpPr>
        <p:spPr>
          <a:xfrm rot="5395539">
            <a:off x="7049255" y="3112531"/>
            <a:ext cx="1834460" cy="0"/>
          </a:xfrm>
          <a:prstGeom prst="line">
            <a:avLst/>
          </a:prstGeom>
          <a:ln w="9525" cap="rnd">
            <a:solidFill>
              <a:schemeClr val="bg2"/>
            </a:solidFill>
            <a:prstDash val="solid"/>
            <a:headEnd type="none" w="sm" len="sm"/>
            <a:tailEnd type="none" w="sm" len="sm"/>
          </a:ln>
        </p:spPr>
        <p:txBody>
          <a:bodyPr/>
          <a:lstStyle/>
          <a:p>
            <a:endParaRPr lang="en-US" sz="1200" dirty="0">
              <a:latin typeface="Inter" panose="02000503000000020004" pitchFamily="2" charset="0"/>
            </a:endParaRPr>
          </a:p>
        </p:txBody>
      </p:sp>
    </p:spTree>
    <p:extLst>
      <p:ext uri="{BB962C8B-B14F-4D97-AF65-F5344CB8AC3E}">
        <p14:creationId xmlns:p14="http://schemas.microsoft.com/office/powerpoint/2010/main" val="2651527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1C24"/>
        </a:solidFill>
        <a:effectLst/>
      </p:bgPr>
    </p:bg>
    <p:spTree>
      <p:nvGrpSpPr>
        <p:cNvPr id="1" name="Shape 1934">
          <a:extLst>
            <a:ext uri="{FF2B5EF4-FFF2-40B4-BE49-F238E27FC236}">
              <a16:creationId xmlns:a16="http://schemas.microsoft.com/office/drawing/2014/main" id="{3DE373D6-D488-316A-2988-1B633F287BA2}"/>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624F2C6B-2150-1D38-BBA2-E8A20B07128E}"/>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6882521" y="0"/>
            <a:ext cx="5334000" cy="6858000"/>
          </a:xfrm>
          <a:prstGeom prst="rect">
            <a:avLst/>
          </a:prstGeom>
        </p:spPr>
      </p:pic>
      <p:sp>
        <p:nvSpPr>
          <p:cNvPr id="3" name="TextBox 2">
            <a:extLst>
              <a:ext uri="{FF2B5EF4-FFF2-40B4-BE49-F238E27FC236}">
                <a16:creationId xmlns:a16="http://schemas.microsoft.com/office/drawing/2014/main" id="{A0E570D2-FED7-C132-BDEC-FCFE336BE4FB}"/>
              </a:ext>
            </a:extLst>
          </p:cNvPr>
          <p:cNvSpPr txBox="1"/>
          <p:nvPr/>
        </p:nvSpPr>
        <p:spPr>
          <a:xfrm>
            <a:off x="543476" y="2459504"/>
            <a:ext cx="5552524" cy="1754326"/>
          </a:xfrm>
          <a:prstGeom prst="rect">
            <a:avLst/>
          </a:prstGeom>
          <a:noFill/>
        </p:spPr>
        <p:txBody>
          <a:bodyPr wrap="square" rtlCol="0">
            <a:spAutoFit/>
          </a:bodyPr>
          <a:lstStyle/>
          <a:p>
            <a:r>
              <a:rPr lang="en-US" sz="3600" dirty="0">
                <a:solidFill>
                  <a:schemeClr val="bg1"/>
                </a:solidFill>
                <a:latin typeface="Inter" panose="02000503000000020004" pitchFamily="2" charset="0"/>
                <a:ea typeface="Inter" panose="02000503000000020004" pitchFamily="2" charset="0"/>
              </a:rPr>
              <a:t>What do you do when you are sitting on a </a:t>
            </a:r>
            <a:r>
              <a:rPr lang="en-US" sz="3600" b="1" dirty="0">
                <a:solidFill>
                  <a:schemeClr val="bg1"/>
                </a:solidFill>
                <a:latin typeface="Inter" panose="02000503000000020004" pitchFamily="2" charset="0"/>
                <a:ea typeface="Inter" panose="02000503000000020004" pitchFamily="2" charset="0"/>
              </a:rPr>
              <a:t>wealth of data?</a:t>
            </a:r>
          </a:p>
        </p:txBody>
      </p:sp>
    </p:spTree>
    <p:extLst>
      <p:ext uri="{BB962C8B-B14F-4D97-AF65-F5344CB8AC3E}">
        <p14:creationId xmlns:p14="http://schemas.microsoft.com/office/powerpoint/2010/main" val="4124626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0E9A6F-EC55-438E-59E8-74F71C60E59E}"/>
            </a:ext>
          </a:extLst>
        </p:cNvPr>
        <p:cNvGrpSpPr/>
        <p:nvPr/>
      </p:nvGrpSpPr>
      <p:grpSpPr>
        <a:xfrm>
          <a:off x="0" y="0"/>
          <a:ext cx="0" cy="0"/>
          <a:chOff x="0" y="0"/>
          <a:chExt cx="0" cy="0"/>
        </a:xfrm>
      </p:grpSpPr>
      <p:pic>
        <p:nvPicPr>
          <p:cNvPr id="2" name="Picture 1" descr="A diagram of a person walking a dog&#10;&#10;AI-generated content may be incorrect.">
            <a:extLst>
              <a:ext uri="{FF2B5EF4-FFF2-40B4-BE49-F238E27FC236}">
                <a16:creationId xmlns:a16="http://schemas.microsoft.com/office/drawing/2014/main" id="{69372A8F-D0E1-734B-E984-EC40877BFEBE}"/>
              </a:ext>
            </a:extLst>
          </p:cNvPr>
          <p:cNvPicPr>
            <a:picLocks noChangeAspect="1"/>
          </p:cNvPicPr>
          <p:nvPr/>
        </p:nvPicPr>
        <p:blipFill>
          <a:blip r:embed="rId3"/>
          <a:srcRect l="28" t="921" r="-86" b="1558"/>
          <a:stretch>
            <a:fillRect/>
          </a:stretch>
        </p:blipFill>
        <p:spPr>
          <a:xfrm>
            <a:off x="3350" y="811389"/>
            <a:ext cx="12199096" cy="6051564"/>
          </a:xfrm>
          <a:prstGeom prst="rect">
            <a:avLst/>
          </a:prstGeom>
        </p:spPr>
      </p:pic>
      <p:grpSp>
        <p:nvGrpSpPr>
          <p:cNvPr id="10" name="Group 9">
            <a:extLst>
              <a:ext uri="{FF2B5EF4-FFF2-40B4-BE49-F238E27FC236}">
                <a16:creationId xmlns:a16="http://schemas.microsoft.com/office/drawing/2014/main" id="{CBF36FF1-413C-42B0-6012-371E6115BB45}"/>
              </a:ext>
            </a:extLst>
          </p:cNvPr>
          <p:cNvGrpSpPr>
            <a:grpSpLocks noGrp="1" noUngrp="1" noRot="1" noMove="1" noResize="1"/>
          </p:cNvGrpSpPr>
          <p:nvPr/>
        </p:nvGrpSpPr>
        <p:grpSpPr>
          <a:xfrm>
            <a:off x="10330108" y="6328402"/>
            <a:ext cx="1554730" cy="245935"/>
            <a:chOff x="9105466" y="384375"/>
            <a:chExt cx="2626156" cy="415418"/>
          </a:xfrm>
        </p:grpSpPr>
        <p:pic>
          <p:nvPicPr>
            <p:cNvPr id="15" name="Picture 14" descr="A black and red sign with white letters&#10;&#10;AI-generated content may be incorrect.">
              <a:extLst>
                <a:ext uri="{FF2B5EF4-FFF2-40B4-BE49-F238E27FC236}">
                  <a16:creationId xmlns:a16="http://schemas.microsoft.com/office/drawing/2014/main" id="{C1341E17-A241-6137-3C09-FE793CC8D8EC}"/>
                </a:ext>
              </a:extLst>
            </p:cNvPr>
            <p:cNvPicPr>
              <a:picLocks noGrp="1" noRot="1" noMove="1" noResize="1" noEditPoints="1" noAdjustHandles="1" noChangeArrowheads="1" noChangeShapeType="1" noCrop="1"/>
            </p:cNvPicPr>
            <p:nvPr/>
          </p:nvPicPr>
          <p:blipFill>
            <a:blip r:embed="rId4"/>
            <a:stretch>
              <a:fillRect/>
            </a:stretch>
          </p:blipFill>
          <p:spPr>
            <a:xfrm>
              <a:off x="9105466" y="469533"/>
              <a:ext cx="1151754" cy="245102"/>
            </a:xfrm>
            <a:prstGeom prst="rect">
              <a:avLst/>
            </a:prstGeom>
          </p:spPr>
        </p:pic>
        <p:pic>
          <p:nvPicPr>
            <p:cNvPr id="16" name="Picture 15">
              <a:extLst>
                <a:ext uri="{FF2B5EF4-FFF2-40B4-BE49-F238E27FC236}">
                  <a16:creationId xmlns:a16="http://schemas.microsoft.com/office/drawing/2014/main" id="{BE6F12EF-8CDD-C48D-0B7D-A689B05EDA45}"/>
                </a:ext>
              </a:extLst>
            </p:cNvPr>
            <p:cNvPicPr>
              <a:picLocks noGrp="1" noRot="1" noMove="1" noResize="1" noEditPoints="1" noAdjustHandles="1" noChangeArrowheads="1" noChangeShapeType="1" noCrop="1"/>
            </p:cNvPicPr>
            <p:nvPr/>
          </p:nvPicPr>
          <p:blipFill>
            <a:blip r:embed="rId5"/>
            <a:stretch>
              <a:fillRect/>
            </a:stretch>
          </p:blipFill>
          <p:spPr>
            <a:xfrm>
              <a:off x="10590021" y="384551"/>
              <a:ext cx="1141601" cy="415066"/>
            </a:xfrm>
            <a:prstGeom prst="rect">
              <a:avLst/>
            </a:prstGeom>
          </p:spPr>
        </p:pic>
        <p:cxnSp>
          <p:nvCxnSpPr>
            <p:cNvPr id="17" name="Straight Arrow Connector 16">
              <a:extLst>
                <a:ext uri="{FF2B5EF4-FFF2-40B4-BE49-F238E27FC236}">
                  <a16:creationId xmlns:a16="http://schemas.microsoft.com/office/drawing/2014/main" id="{D43CFA86-5822-60F4-E23D-8014C527DC6A}"/>
                </a:ext>
              </a:extLst>
            </p:cNvPr>
            <p:cNvCxnSpPr>
              <a:cxnSpLocks noGrp="1" noRot="1" noMove="1" noResize="1" noEditPoints="1" noAdjustHandles="1" noChangeArrowheads="1" noChangeShapeType="1"/>
            </p:cNvCxnSpPr>
            <p:nvPr/>
          </p:nvCxnSpPr>
          <p:spPr>
            <a:xfrm>
              <a:off x="10423434" y="384375"/>
              <a:ext cx="373" cy="415418"/>
            </a:xfrm>
            <a:prstGeom prst="straightConnector1">
              <a:avLst/>
            </a:prstGeom>
            <a:noFill/>
            <a:ln w="19050" cap="flat">
              <a:solidFill>
                <a:schemeClr val="tx1"/>
              </a:solidFill>
              <a:prstDash val="solid"/>
              <a:miter lim="400000"/>
            </a:ln>
            <a:effectLst/>
            <a:sp3d/>
          </p:spPr>
          <p:style>
            <a:lnRef idx="0">
              <a:scrgbClr r="0" g="0" b="0"/>
            </a:lnRef>
            <a:fillRef idx="0">
              <a:scrgbClr r="0" g="0" b="0"/>
            </a:fillRef>
            <a:effectRef idx="0">
              <a:scrgbClr r="0" g="0" b="0"/>
            </a:effectRef>
            <a:fontRef idx="none"/>
          </p:style>
        </p:cxnSp>
      </p:grpSp>
      <p:grpSp>
        <p:nvGrpSpPr>
          <p:cNvPr id="3" name="Group 2">
            <a:extLst>
              <a:ext uri="{FF2B5EF4-FFF2-40B4-BE49-F238E27FC236}">
                <a16:creationId xmlns:a16="http://schemas.microsoft.com/office/drawing/2014/main" id="{D8D0C30D-D946-88E4-1134-3951E47274D1}"/>
              </a:ext>
            </a:extLst>
          </p:cNvPr>
          <p:cNvGrpSpPr/>
          <p:nvPr/>
        </p:nvGrpSpPr>
        <p:grpSpPr>
          <a:xfrm>
            <a:off x="3350" y="132895"/>
            <a:ext cx="12318069" cy="694207"/>
            <a:chOff x="3350" y="132895"/>
            <a:chExt cx="12318069" cy="694207"/>
          </a:xfrm>
        </p:grpSpPr>
        <p:sp>
          <p:nvSpPr>
            <p:cNvPr id="4" name="Rectangle 3">
              <a:extLst>
                <a:ext uri="{FF2B5EF4-FFF2-40B4-BE49-F238E27FC236}">
                  <a16:creationId xmlns:a16="http://schemas.microsoft.com/office/drawing/2014/main" id="{F3BC7E47-6B76-6424-BFFD-3BFFD2E754BE}"/>
                </a:ext>
              </a:extLst>
            </p:cNvPr>
            <p:cNvSpPr/>
            <p:nvPr/>
          </p:nvSpPr>
          <p:spPr>
            <a:xfrm>
              <a:off x="3350" y="133140"/>
              <a:ext cx="12188650" cy="693962"/>
            </a:xfrm>
            <a:prstGeom prst="rect">
              <a:avLst/>
            </a:prstGeom>
            <a:solidFill>
              <a:srgbClr val="2B2B2B"/>
            </a:solidFill>
            <a:ln w="12700" cap="flat">
              <a:noFill/>
              <a:miter lim="400000"/>
            </a:ln>
            <a:effectLst/>
            <a:sp3d/>
          </p:spPr>
          <p:txBody>
            <a:bodyPr rot="0" spcFirstLastPara="1" vertOverflow="overflow" horzOverflow="overflow" vert="horz" wrap="square" lIns="50800" tIns="50800" rIns="50800" bIns="50800" numCol="1" spcCol="38100" rtlCol="0" anchor="t">
              <a:noAutofit/>
            </a:bodyPr>
            <a:lstStyle/>
            <a:p>
              <a:pPr marL="0" marR="0" lvl="0" indent="0" defTabSz="825500" eaLnBrk="1" fontAlgn="auto" latinLnBrk="0" hangingPunct="0">
                <a:lnSpc>
                  <a:spcPct val="100000"/>
                </a:lnSpc>
                <a:spcBef>
                  <a:spcPts val="0"/>
                </a:spcBef>
                <a:spcAft>
                  <a:spcPts val="0"/>
                </a:spcAft>
                <a:buClrTx/>
                <a:buSzTx/>
                <a:buFont typeface="Arial" panose="020B0604020202020204" pitchFamily="34" charset="0"/>
                <a:buNone/>
                <a:tabLst/>
                <a:defRPr/>
              </a:pPr>
              <a:endParaRPr kumimoji="0" lang="en-US" sz="1400" u="none" strike="noStrike" kern="0" cap="none" spc="0" normalizeH="0" baseline="0" noProof="0" dirty="0">
                <a:ln>
                  <a:noFill/>
                </a:ln>
                <a:solidFill>
                  <a:srgbClr val="000000"/>
                </a:solidFill>
                <a:effectLst/>
                <a:uLnTx/>
                <a:uFillTx/>
                <a:latin typeface="Inter" panose="02000503000000020004" pitchFamily="2" charset="0"/>
                <a:ea typeface="Helvetica Neue Medium"/>
                <a:cs typeface="Helvetica Neue Medium"/>
                <a:sym typeface="Helvetica Neue Medium"/>
              </a:endParaRPr>
            </a:p>
          </p:txBody>
        </p:sp>
        <p:sp>
          <p:nvSpPr>
            <p:cNvPr id="9" name="Title 3">
              <a:extLst>
                <a:ext uri="{FF2B5EF4-FFF2-40B4-BE49-F238E27FC236}">
                  <a16:creationId xmlns:a16="http://schemas.microsoft.com/office/drawing/2014/main" id="{BDD404ED-A3E2-F207-45BE-E29154FB1B20}"/>
                </a:ext>
              </a:extLst>
            </p:cNvPr>
            <p:cNvSpPr txBox="1"/>
            <p:nvPr/>
          </p:nvSpPr>
          <p:spPr>
            <a:xfrm>
              <a:off x="967933" y="242690"/>
              <a:ext cx="11353486" cy="573739"/>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l" defTabSz="1219169" eaLnBrk="1" fontAlgn="auto" latinLnBrk="0" hangingPunct="1">
                <a:lnSpc>
                  <a:spcPct val="80000"/>
                </a:lnSpc>
                <a:spcBef>
                  <a:spcPts val="0"/>
                </a:spcBef>
                <a:spcAft>
                  <a:spcPts val="0"/>
                </a:spcAft>
                <a:buClrTx/>
                <a:buSzTx/>
                <a:buFontTx/>
                <a:buNone/>
                <a:tabLst/>
                <a:defRPr/>
              </a:pPr>
              <a:r>
                <a:rPr kumimoji="0" lang="en-US" sz="3600" u="none" strike="noStrike" kern="0" cap="none" spc="0" normalizeH="0" baseline="0" noProof="0" dirty="0">
                  <a:ln>
                    <a:noFill/>
                  </a:ln>
                  <a:solidFill>
                    <a:srgbClr val="FFFFFF"/>
                  </a:solidFill>
                  <a:effectLst/>
                  <a:uLnTx/>
                  <a:uFillTx/>
                  <a:latin typeface="Inter ExtraBold" panose="02000503000000020004" pitchFamily="2" charset="0"/>
                  <a:ea typeface="Inter ExtraBold" panose="02000503000000020004" pitchFamily="2" charset="0"/>
                  <a:sym typeface="Snowflake Sans Book"/>
                </a:rPr>
                <a:t>From Campaigns To Conversations</a:t>
              </a:r>
            </a:p>
          </p:txBody>
        </p:sp>
        <p:pic>
          <p:nvPicPr>
            <p:cNvPr id="11" name="Picture 10">
              <a:extLst>
                <a:ext uri="{FF2B5EF4-FFF2-40B4-BE49-F238E27FC236}">
                  <a16:creationId xmlns:a16="http://schemas.microsoft.com/office/drawing/2014/main" id="{EF360AD5-5141-92D0-656A-D6B988980B47}"/>
                </a:ext>
              </a:extLst>
            </p:cNvPr>
            <p:cNvPicPr/>
            <p:nvPr/>
          </p:nvPicPr>
          <p:blipFill>
            <a:blip r:embed="rId6">
              <a:extLst>
                <a:ext uri="{28A0092B-C50C-407E-A947-70E740481C1C}">
                  <a14:useLocalDpi xmlns:a14="http://schemas.microsoft.com/office/drawing/2010/main" val="0"/>
                </a:ext>
              </a:extLst>
            </a:blip>
            <a:srcRect l="11012" t="18642" r="26301" b="18669"/>
            <a:stretch>
              <a:fillRect/>
            </a:stretch>
          </p:blipFill>
          <p:spPr>
            <a:xfrm>
              <a:off x="147234" y="132895"/>
              <a:ext cx="693962" cy="693962"/>
            </a:xfrm>
            <a:prstGeom prst="rect">
              <a:avLst/>
            </a:prstGeom>
          </p:spPr>
        </p:pic>
      </p:grpSp>
    </p:spTree>
    <p:extLst>
      <p:ext uri="{BB962C8B-B14F-4D97-AF65-F5344CB8AC3E}">
        <p14:creationId xmlns:p14="http://schemas.microsoft.com/office/powerpoint/2010/main" val="435660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11" descr="pasted-movie.png">
            <a:extLst>
              <a:ext uri="{FF2B5EF4-FFF2-40B4-BE49-F238E27FC236}">
                <a16:creationId xmlns:a16="http://schemas.microsoft.com/office/drawing/2014/main" id="{1E555702-32CF-403C-5D06-D4C8802346E7}"/>
              </a:ext>
            </a:extLst>
          </p:cNvPr>
          <p:cNvSpPr/>
          <p:nvPr/>
        </p:nvSpPr>
        <p:spPr>
          <a:xfrm>
            <a:off x="6096003" y="-3"/>
            <a:ext cx="6095997" cy="6858003"/>
          </a:xfrm>
          <a:custGeom>
            <a:avLst/>
            <a:gdLst/>
            <a:ahLst/>
            <a:cxnLst/>
            <a:rect l="l" t="t" r="r" b="b"/>
            <a:pathLst>
              <a:path w="9143995" h="10287004">
                <a:moveTo>
                  <a:pt x="0" y="0"/>
                </a:moveTo>
                <a:lnTo>
                  <a:pt x="9143995" y="0"/>
                </a:lnTo>
                <a:lnTo>
                  <a:pt x="9143995" y="10287004"/>
                </a:lnTo>
                <a:lnTo>
                  <a:pt x="0" y="10287004"/>
                </a:lnTo>
                <a:lnTo>
                  <a:pt x="0" y="0"/>
                </a:lnTo>
                <a:close/>
              </a:path>
            </a:pathLst>
          </a:custGeom>
          <a:solidFill>
            <a:schemeClr val="tx1"/>
          </a:solidFill>
        </p:spPr>
        <p:txBody>
          <a:bodyPr/>
          <a:lstStyle/>
          <a:p>
            <a:pPr defTabSz="609630"/>
            <a:endParaRPr lang="en-US" sz="1200">
              <a:solidFill>
                <a:prstClr val="black"/>
              </a:solidFill>
              <a:latin typeface="Calibri"/>
            </a:endParaRPr>
          </a:p>
        </p:txBody>
      </p:sp>
      <p:grpSp>
        <p:nvGrpSpPr>
          <p:cNvPr id="5" name="Group 5"/>
          <p:cNvGrpSpPr/>
          <p:nvPr/>
        </p:nvGrpSpPr>
        <p:grpSpPr>
          <a:xfrm>
            <a:off x="7048664" y="1498600"/>
            <a:ext cx="4154069" cy="4154069"/>
            <a:chOff x="0" y="0"/>
            <a:chExt cx="812800" cy="812800"/>
          </a:xfrm>
          <a:noFill/>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pFill/>
            <a:ln w="47625" cap="sq">
              <a:solidFill>
                <a:srgbClr val="FF0000"/>
              </a:solidFill>
              <a:prstDash val="sysDot"/>
              <a:miter/>
            </a:ln>
          </p:spPr>
          <p:txBody>
            <a:bodyPr/>
            <a:lstStyle/>
            <a:p>
              <a:pPr defTabSz="609630"/>
              <a:endParaRPr lang="en-US" sz="1200">
                <a:solidFill>
                  <a:prstClr val="black"/>
                </a:solidFill>
                <a:latin typeface="Calibri"/>
              </a:endParaRPr>
            </a:p>
          </p:txBody>
        </p:sp>
        <p:sp>
          <p:nvSpPr>
            <p:cNvPr id="7" name="TextBox 7"/>
            <p:cNvSpPr txBox="1"/>
            <p:nvPr/>
          </p:nvSpPr>
          <p:spPr>
            <a:xfrm>
              <a:off x="76200" y="19050"/>
              <a:ext cx="660400" cy="717550"/>
            </a:xfrm>
            <a:prstGeom prst="rect">
              <a:avLst/>
            </a:prstGeom>
            <a:grpFill/>
          </p:spPr>
          <p:txBody>
            <a:bodyPr lIns="33867" tIns="33867" rIns="33867" bIns="33867" rtlCol="0" anchor="ctr"/>
            <a:lstStyle/>
            <a:p>
              <a:pPr algn="ctr" defTabSz="609630">
                <a:lnSpc>
                  <a:spcPts val="1824"/>
                </a:lnSpc>
              </a:pPr>
              <a:endParaRPr sz="1200">
                <a:solidFill>
                  <a:prstClr val="black"/>
                </a:solidFill>
                <a:latin typeface="Calibri"/>
              </a:endParaRPr>
            </a:p>
          </p:txBody>
        </p:sp>
      </p:grpSp>
      <p:sp>
        <p:nvSpPr>
          <p:cNvPr id="11" name="Freeform 11" descr="pasted-movie.png"/>
          <p:cNvSpPr/>
          <p:nvPr/>
        </p:nvSpPr>
        <p:spPr>
          <a:xfrm>
            <a:off x="0" y="0"/>
            <a:ext cx="6095997" cy="6858003"/>
          </a:xfrm>
          <a:custGeom>
            <a:avLst/>
            <a:gdLst/>
            <a:ahLst/>
            <a:cxnLst/>
            <a:rect l="l" t="t" r="r" b="b"/>
            <a:pathLst>
              <a:path w="9143995" h="10287004">
                <a:moveTo>
                  <a:pt x="0" y="0"/>
                </a:moveTo>
                <a:lnTo>
                  <a:pt x="9143995" y="0"/>
                </a:lnTo>
                <a:lnTo>
                  <a:pt x="9143995" y="10287004"/>
                </a:lnTo>
                <a:lnTo>
                  <a:pt x="0" y="10287004"/>
                </a:lnTo>
                <a:lnTo>
                  <a:pt x="0" y="0"/>
                </a:lnTo>
                <a:close/>
              </a:path>
            </a:pathLst>
          </a:custGeom>
          <a:solidFill>
            <a:srgbClr val="FF0000"/>
          </a:solidFill>
        </p:spPr>
        <p:txBody>
          <a:bodyPr/>
          <a:lstStyle/>
          <a:p>
            <a:pPr defTabSz="609630"/>
            <a:endParaRPr lang="en-US" sz="1200">
              <a:solidFill>
                <a:prstClr val="black"/>
              </a:solidFill>
              <a:latin typeface="Calibri"/>
            </a:endParaRPr>
          </a:p>
        </p:txBody>
      </p:sp>
      <p:grpSp>
        <p:nvGrpSpPr>
          <p:cNvPr id="13" name="Group 13"/>
          <p:cNvGrpSpPr/>
          <p:nvPr/>
        </p:nvGrpSpPr>
        <p:grpSpPr>
          <a:xfrm>
            <a:off x="7675980" y="2139401"/>
            <a:ext cx="2899438" cy="289943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2"/>
            </a:solidFill>
          </p:spPr>
          <p:txBody>
            <a:bodyPr/>
            <a:lstStyle/>
            <a:p>
              <a:pPr defTabSz="609630"/>
              <a:endParaRPr lang="en-US" sz="1200">
                <a:solidFill>
                  <a:prstClr val="black"/>
                </a:solidFill>
                <a:latin typeface="Calibri"/>
              </a:endParaRPr>
            </a:p>
          </p:txBody>
        </p:sp>
        <p:sp>
          <p:nvSpPr>
            <p:cNvPr id="15" name="TextBox 15"/>
            <p:cNvSpPr txBox="1"/>
            <p:nvPr/>
          </p:nvSpPr>
          <p:spPr>
            <a:xfrm>
              <a:off x="76200" y="57150"/>
              <a:ext cx="660400" cy="679450"/>
            </a:xfrm>
            <a:prstGeom prst="rect">
              <a:avLst/>
            </a:prstGeom>
          </p:spPr>
          <p:txBody>
            <a:bodyPr lIns="33867" tIns="33867" rIns="33867" bIns="33867" rtlCol="0" anchor="ctr"/>
            <a:lstStyle/>
            <a:p>
              <a:pPr algn="ctr" defTabSz="609630">
                <a:lnSpc>
                  <a:spcPts val="3600"/>
                </a:lnSpc>
              </a:pPr>
              <a:endParaRPr sz="1200">
                <a:solidFill>
                  <a:prstClr val="black"/>
                </a:solidFill>
                <a:latin typeface="Calibri"/>
              </a:endParaRPr>
            </a:p>
          </p:txBody>
        </p:sp>
      </p:grpSp>
      <p:sp>
        <p:nvSpPr>
          <p:cNvPr id="17" name="Freeform 17"/>
          <p:cNvSpPr/>
          <p:nvPr/>
        </p:nvSpPr>
        <p:spPr>
          <a:xfrm>
            <a:off x="8481788" y="1240891"/>
            <a:ext cx="1302829" cy="670051"/>
          </a:xfrm>
          <a:custGeom>
            <a:avLst/>
            <a:gdLst/>
            <a:ahLst/>
            <a:cxnLst/>
            <a:rect l="l" t="t" r="r" b="b"/>
            <a:pathLst>
              <a:path w="514698" h="264711">
                <a:moveTo>
                  <a:pt x="83193" y="0"/>
                </a:moveTo>
                <a:lnTo>
                  <a:pt x="431505" y="0"/>
                </a:lnTo>
                <a:cubicBezTo>
                  <a:pt x="477451" y="0"/>
                  <a:pt x="514698" y="37247"/>
                  <a:pt x="514698" y="83193"/>
                </a:cubicBezTo>
                <a:lnTo>
                  <a:pt x="514698" y="181518"/>
                </a:lnTo>
                <a:cubicBezTo>
                  <a:pt x="514698" y="227464"/>
                  <a:pt x="477451" y="264711"/>
                  <a:pt x="431505" y="264711"/>
                </a:cubicBezTo>
                <a:lnTo>
                  <a:pt x="83193" y="264711"/>
                </a:lnTo>
                <a:cubicBezTo>
                  <a:pt x="37247" y="264711"/>
                  <a:pt x="0" y="227464"/>
                  <a:pt x="0" y="181518"/>
                </a:cubicBezTo>
                <a:lnTo>
                  <a:pt x="0" y="83193"/>
                </a:lnTo>
                <a:cubicBezTo>
                  <a:pt x="0" y="37247"/>
                  <a:pt x="37247" y="0"/>
                  <a:pt x="83193" y="0"/>
                </a:cubicBezTo>
                <a:close/>
              </a:path>
            </a:pathLst>
          </a:custGeom>
          <a:solidFill>
            <a:srgbClr val="2B0562"/>
          </a:solidFill>
        </p:spPr>
        <p:txBody>
          <a:bodyPr/>
          <a:lstStyle/>
          <a:p>
            <a:pPr defTabSz="609630"/>
            <a:endParaRPr lang="en-US" sz="1200">
              <a:solidFill>
                <a:prstClr val="black"/>
              </a:solidFill>
              <a:latin typeface="Calibri"/>
            </a:endParaRPr>
          </a:p>
        </p:txBody>
      </p:sp>
      <p:sp>
        <p:nvSpPr>
          <p:cNvPr id="20" name="Freeform 20"/>
          <p:cNvSpPr/>
          <p:nvPr/>
        </p:nvSpPr>
        <p:spPr>
          <a:xfrm>
            <a:off x="10161870" y="1910941"/>
            <a:ext cx="1302829" cy="670051"/>
          </a:xfrm>
          <a:custGeom>
            <a:avLst/>
            <a:gdLst/>
            <a:ahLst/>
            <a:cxnLst/>
            <a:rect l="l" t="t" r="r" b="b"/>
            <a:pathLst>
              <a:path w="514698" h="264711">
                <a:moveTo>
                  <a:pt x="83193" y="0"/>
                </a:moveTo>
                <a:lnTo>
                  <a:pt x="431505" y="0"/>
                </a:lnTo>
                <a:cubicBezTo>
                  <a:pt x="477451" y="0"/>
                  <a:pt x="514698" y="37247"/>
                  <a:pt x="514698" y="83193"/>
                </a:cubicBezTo>
                <a:lnTo>
                  <a:pt x="514698" y="181518"/>
                </a:lnTo>
                <a:cubicBezTo>
                  <a:pt x="514698" y="227464"/>
                  <a:pt x="477451" y="264711"/>
                  <a:pt x="431505" y="264711"/>
                </a:cubicBezTo>
                <a:lnTo>
                  <a:pt x="83193" y="264711"/>
                </a:lnTo>
                <a:cubicBezTo>
                  <a:pt x="37247" y="264711"/>
                  <a:pt x="0" y="227464"/>
                  <a:pt x="0" y="181518"/>
                </a:cubicBezTo>
                <a:lnTo>
                  <a:pt x="0" y="83193"/>
                </a:lnTo>
                <a:cubicBezTo>
                  <a:pt x="0" y="37247"/>
                  <a:pt x="37247" y="0"/>
                  <a:pt x="83193" y="0"/>
                </a:cubicBezTo>
                <a:close/>
              </a:path>
            </a:pathLst>
          </a:custGeom>
          <a:solidFill>
            <a:srgbClr val="2B0562"/>
          </a:solidFill>
        </p:spPr>
        <p:txBody>
          <a:bodyPr/>
          <a:lstStyle/>
          <a:p>
            <a:pPr defTabSz="609630"/>
            <a:endParaRPr lang="en-US" sz="1200">
              <a:solidFill>
                <a:prstClr val="black"/>
              </a:solidFill>
              <a:latin typeface="Calibri"/>
            </a:endParaRPr>
          </a:p>
        </p:txBody>
      </p:sp>
      <p:sp>
        <p:nvSpPr>
          <p:cNvPr id="23" name="Freeform 23"/>
          <p:cNvSpPr/>
          <p:nvPr/>
        </p:nvSpPr>
        <p:spPr>
          <a:xfrm>
            <a:off x="10575418" y="2978996"/>
            <a:ext cx="1413382" cy="670051"/>
          </a:xfrm>
          <a:custGeom>
            <a:avLst/>
            <a:gdLst/>
            <a:ahLst/>
            <a:cxnLst/>
            <a:rect l="l" t="t" r="r" b="b"/>
            <a:pathLst>
              <a:path w="558373" h="264711">
                <a:moveTo>
                  <a:pt x="76686" y="0"/>
                </a:moveTo>
                <a:lnTo>
                  <a:pt x="481687" y="0"/>
                </a:lnTo>
                <a:cubicBezTo>
                  <a:pt x="524039" y="0"/>
                  <a:pt x="558373" y="34334"/>
                  <a:pt x="558373" y="76686"/>
                </a:cubicBezTo>
                <a:lnTo>
                  <a:pt x="558373" y="188025"/>
                </a:lnTo>
                <a:cubicBezTo>
                  <a:pt x="558373" y="208364"/>
                  <a:pt x="550294" y="227869"/>
                  <a:pt x="535912" y="242251"/>
                </a:cubicBezTo>
                <a:cubicBezTo>
                  <a:pt x="521531" y="256632"/>
                  <a:pt x="502025" y="264711"/>
                  <a:pt x="481687" y="264711"/>
                </a:cubicBezTo>
                <a:lnTo>
                  <a:pt x="76686" y="264711"/>
                </a:lnTo>
                <a:cubicBezTo>
                  <a:pt x="56348" y="264711"/>
                  <a:pt x="36842" y="256632"/>
                  <a:pt x="22461" y="242251"/>
                </a:cubicBezTo>
                <a:cubicBezTo>
                  <a:pt x="8079" y="227869"/>
                  <a:pt x="0" y="208364"/>
                  <a:pt x="0" y="188025"/>
                </a:cubicBezTo>
                <a:lnTo>
                  <a:pt x="0" y="76686"/>
                </a:lnTo>
                <a:cubicBezTo>
                  <a:pt x="0" y="56348"/>
                  <a:pt x="8079" y="36842"/>
                  <a:pt x="22461" y="22461"/>
                </a:cubicBezTo>
                <a:cubicBezTo>
                  <a:pt x="36842" y="8079"/>
                  <a:pt x="56348" y="0"/>
                  <a:pt x="76686" y="0"/>
                </a:cubicBezTo>
                <a:close/>
              </a:path>
            </a:pathLst>
          </a:custGeom>
          <a:solidFill>
            <a:srgbClr val="2B0562"/>
          </a:solidFill>
        </p:spPr>
        <p:txBody>
          <a:bodyPr/>
          <a:lstStyle/>
          <a:p>
            <a:pPr defTabSz="609630"/>
            <a:endParaRPr lang="en-US" sz="1200">
              <a:solidFill>
                <a:prstClr val="black"/>
              </a:solidFill>
              <a:latin typeface="Calibri"/>
            </a:endParaRPr>
          </a:p>
        </p:txBody>
      </p:sp>
      <p:sp>
        <p:nvSpPr>
          <p:cNvPr id="26" name="Freeform 26"/>
          <p:cNvSpPr/>
          <p:nvPr/>
        </p:nvSpPr>
        <p:spPr>
          <a:xfrm>
            <a:off x="10575418" y="4128827"/>
            <a:ext cx="1386605" cy="670051"/>
          </a:xfrm>
          <a:custGeom>
            <a:avLst/>
            <a:gdLst/>
            <a:ahLst/>
            <a:cxnLst/>
            <a:rect l="l" t="t" r="r" b="b"/>
            <a:pathLst>
              <a:path w="547794" h="264711">
                <a:moveTo>
                  <a:pt x="78167" y="0"/>
                </a:moveTo>
                <a:lnTo>
                  <a:pt x="469627" y="0"/>
                </a:lnTo>
                <a:cubicBezTo>
                  <a:pt x="490358" y="0"/>
                  <a:pt x="510241" y="8235"/>
                  <a:pt x="524900" y="22895"/>
                </a:cubicBezTo>
                <a:cubicBezTo>
                  <a:pt x="539559" y="37554"/>
                  <a:pt x="547794" y="57436"/>
                  <a:pt x="547794" y="78167"/>
                </a:cubicBezTo>
                <a:lnTo>
                  <a:pt x="547794" y="186544"/>
                </a:lnTo>
                <a:cubicBezTo>
                  <a:pt x="547794" y="207276"/>
                  <a:pt x="539559" y="227158"/>
                  <a:pt x="524900" y="241817"/>
                </a:cubicBezTo>
                <a:cubicBezTo>
                  <a:pt x="510241" y="256476"/>
                  <a:pt x="490358" y="264711"/>
                  <a:pt x="469627" y="264711"/>
                </a:cubicBezTo>
                <a:lnTo>
                  <a:pt x="78167" y="264711"/>
                </a:lnTo>
                <a:cubicBezTo>
                  <a:pt x="57436" y="264711"/>
                  <a:pt x="37554" y="256476"/>
                  <a:pt x="22895" y="241817"/>
                </a:cubicBezTo>
                <a:cubicBezTo>
                  <a:pt x="8235" y="227158"/>
                  <a:pt x="0" y="207276"/>
                  <a:pt x="0" y="186544"/>
                </a:cubicBezTo>
                <a:lnTo>
                  <a:pt x="0" y="78167"/>
                </a:lnTo>
                <a:cubicBezTo>
                  <a:pt x="0" y="57436"/>
                  <a:pt x="8235" y="37554"/>
                  <a:pt x="22895" y="22895"/>
                </a:cubicBezTo>
                <a:cubicBezTo>
                  <a:pt x="37554" y="8235"/>
                  <a:pt x="57436" y="0"/>
                  <a:pt x="78167" y="0"/>
                </a:cubicBezTo>
                <a:close/>
              </a:path>
            </a:pathLst>
          </a:custGeom>
          <a:solidFill>
            <a:srgbClr val="2B0562"/>
          </a:solidFill>
        </p:spPr>
        <p:txBody>
          <a:bodyPr/>
          <a:lstStyle/>
          <a:p>
            <a:pPr defTabSz="609630"/>
            <a:endParaRPr lang="en-US" sz="1200">
              <a:solidFill>
                <a:prstClr val="black"/>
              </a:solidFill>
              <a:latin typeface="Calibri"/>
            </a:endParaRPr>
          </a:p>
        </p:txBody>
      </p:sp>
      <p:sp>
        <p:nvSpPr>
          <p:cNvPr id="32" name="Freeform 32"/>
          <p:cNvSpPr/>
          <p:nvPr/>
        </p:nvSpPr>
        <p:spPr>
          <a:xfrm>
            <a:off x="6757130" y="1826345"/>
            <a:ext cx="1201073" cy="670051"/>
          </a:xfrm>
          <a:custGeom>
            <a:avLst/>
            <a:gdLst/>
            <a:ahLst/>
            <a:cxnLst/>
            <a:rect l="l" t="t" r="r" b="b"/>
            <a:pathLst>
              <a:path w="474498" h="264711">
                <a:moveTo>
                  <a:pt x="90242" y="0"/>
                </a:moveTo>
                <a:lnTo>
                  <a:pt x="384256" y="0"/>
                </a:lnTo>
                <a:cubicBezTo>
                  <a:pt x="434095" y="0"/>
                  <a:pt x="474498" y="40403"/>
                  <a:pt x="474498" y="90242"/>
                </a:cubicBezTo>
                <a:lnTo>
                  <a:pt x="474498" y="174470"/>
                </a:lnTo>
                <a:cubicBezTo>
                  <a:pt x="474498" y="224309"/>
                  <a:pt x="434095" y="264711"/>
                  <a:pt x="384256" y="264711"/>
                </a:cubicBezTo>
                <a:lnTo>
                  <a:pt x="90242" y="264711"/>
                </a:lnTo>
                <a:cubicBezTo>
                  <a:pt x="40403" y="264711"/>
                  <a:pt x="0" y="224309"/>
                  <a:pt x="0" y="174470"/>
                </a:cubicBezTo>
                <a:lnTo>
                  <a:pt x="0" y="90242"/>
                </a:lnTo>
                <a:cubicBezTo>
                  <a:pt x="0" y="40403"/>
                  <a:pt x="40403" y="0"/>
                  <a:pt x="90242" y="0"/>
                </a:cubicBezTo>
                <a:close/>
              </a:path>
            </a:pathLst>
          </a:custGeom>
          <a:solidFill>
            <a:srgbClr val="2B0562"/>
          </a:solidFill>
        </p:spPr>
        <p:txBody>
          <a:bodyPr/>
          <a:lstStyle/>
          <a:p>
            <a:pPr defTabSz="609630"/>
            <a:endParaRPr lang="en-US" sz="1200">
              <a:solidFill>
                <a:prstClr val="black"/>
              </a:solidFill>
              <a:latin typeface="Calibri"/>
            </a:endParaRPr>
          </a:p>
        </p:txBody>
      </p:sp>
      <p:sp>
        <p:nvSpPr>
          <p:cNvPr id="35" name="Freeform 35"/>
          <p:cNvSpPr/>
          <p:nvPr/>
        </p:nvSpPr>
        <p:spPr>
          <a:xfrm>
            <a:off x="6287370" y="2966299"/>
            <a:ext cx="1205757" cy="670051"/>
          </a:xfrm>
          <a:custGeom>
            <a:avLst/>
            <a:gdLst/>
            <a:ahLst/>
            <a:cxnLst/>
            <a:rect l="l" t="t" r="r" b="b"/>
            <a:pathLst>
              <a:path w="476349" h="264711">
                <a:moveTo>
                  <a:pt x="89891" y="0"/>
                </a:moveTo>
                <a:lnTo>
                  <a:pt x="386457" y="0"/>
                </a:lnTo>
                <a:cubicBezTo>
                  <a:pt x="410298" y="0"/>
                  <a:pt x="433162" y="9471"/>
                  <a:pt x="450020" y="26328"/>
                </a:cubicBezTo>
                <a:cubicBezTo>
                  <a:pt x="466878" y="43186"/>
                  <a:pt x="476349" y="66051"/>
                  <a:pt x="476349" y="89891"/>
                </a:cubicBezTo>
                <a:lnTo>
                  <a:pt x="476349" y="174820"/>
                </a:lnTo>
                <a:cubicBezTo>
                  <a:pt x="476349" y="224466"/>
                  <a:pt x="436103" y="264711"/>
                  <a:pt x="386457" y="264711"/>
                </a:cubicBezTo>
                <a:lnTo>
                  <a:pt x="89891" y="264711"/>
                </a:lnTo>
                <a:cubicBezTo>
                  <a:pt x="66051" y="264711"/>
                  <a:pt x="43186" y="255241"/>
                  <a:pt x="26328" y="238383"/>
                </a:cubicBezTo>
                <a:cubicBezTo>
                  <a:pt x="9471" y="221525"/>
                  <a:pt x="0" y="198661"/>
                  <a:pt x="0" y="174820"/>
                </a:cubicBezTo>
                <a:lnTo>
                  <a:pt x="0" y="89891"/>
                </a:lnTo>
                <a:cubicBezTo>
                  <a:pt x="0" y="66051"/>
                  <a:pt x="9471" y="43186"/>
                  <a:pt x="26328" y="26328"/>
                </a:cubicBezTo>
                <a:cubicBezTo>
                  <a:pt x="43186" y="9471"/>
                  <a:pt x="66051" y="0"/>
                  <a:pt x="89891" y="0"/>
                </a:cubicBezTo>
                <a:close/>
              </a:path>
            </a:pathLst>
          </a:custGeom>
          <a:solidFill>
            <a:srgbClr val="2B0562"/>
          </a:solidFill>
        </p:spPr>
        <p:txBody>
          <a:bodyPr/>
          <a:lstStyle/>
          <a:p>
            <a:pPr defTabSz="609630"/>
            <a:endParaRPr lang="en-US" sz="1200">
              <a:solidFill>
                <a:prstClr val="black"/>
              </a:solidFill>
              <a:latin typeface="Calibri"/>
            </a:endParaRPr>
          </a:p>
        </p:txBody>
      </p:sp>
      <p:sp>
        <p:nvSpPr>
          <p:cNvPr id="38" name="Freeform 38"/>
          <p:cNvSpPr/>
          <p:nvPr/>
        </p:nvSpPr>
        <p:spPr>
          <a:xfrm>
            <a:off x="6287370" y="4116129"/>
            <a:ext cx="1205757" cy="670051"/>
          </a:xfrm>
          <a:custGeom>
            <a:avLst/>
            <a:gdLst/>
            <a:ahLst/>
            <a:cxnLst/>
            <a:rect l="l" t="t" r="r" b="b"/>
            <a:pathLst>
              <a:path w="476349" h="264711">
                <a:moveTo>
                  <a:pt x="89891" y="0"/>
                </a:moveTo>
                <a:lnTo>
                  <a:pt x="386457" y="0"/>
                </a:lnTo>
                <a:cubicBezTo>
                  <a:pt x="410298" y="0"/>
                  <a:pt x="433162" y="9471"/>
                  <a:pt x="450020" y="26328"/>
                </a:cubicBezTo>
                <a:cubicBezTo>
                  <a:pt x="466878" y="43186"/>
                  <a:pt x="476349" y="66051"/>
                  <a:pt x="476349" y="89891"/>
                </a:cubicBezTo>
                <a:lnTo>
                  <a:pt x="476349" y="174820"/>
                </a:lnTo>
                <a:cubicBezTo>
                  <a:pt x="476349" y="224466"/>
                  <a:pt x="436103" y="264711"/>
                  <a:pt x="386457" y="264711"/>
                </a:cubicBezTo>
                <a:lnTo>
                  <a:pt x="89891" y="264711"/>
                </a:lnTo>
                <a:cubicBezTo>
                  <a:pt x="66051" y="264711"/>
                  <a:pt x="43186" y="255241"/>
                  <a:pt x="26328" y="238383"/>
                </a:cubicBezTo>
                <a:cubicBezTo>
                  <a:pt x="9471" y="221525"/>
                  <a:pt x="0" y="198661"/>
                  <a:pt x="0" y="174820"/>
                </a:cubicBezTo>
                <a:lnTo>
                  <a:pt x="0" y="89891"/>
                </a:lnTo>
                <a:cubicBezTo>
                  <a:pt x="0" y="66051"/>
                  <a:pt x="9471" y="43186"/>
                  <a:pt x="26328" y="26328"/>
                </a:cubicBezTo>
                <a:cubicBezTo>
                  <a:pt x="43186" y="9471"/>
                  <a:pt x="66051" y="0"/>
                  <a:pt x="89891" y="0"/>
                </a:cubicBezTo>
                <a:close/>
              </a:path>
            </a:pathLst>
          </a:custGeom>
          <a:solidFill>
            <a:srgbClr val="2B0562"/>
          </a:solidFill>
        </p:spPr>
        <p:txBody>
          <a:bodyPr/>
          <a:lstStyle/>
          <a:p>
            <a:pPr defTabSz="609630"/>
            <a:endParaRPr lang="en-US" sz="1200">
              <a:solidFill>
                <a:prstClr val="black"/>
              </a:solidFill>
              <a:latin typeface="Calibri"/>
            </a:endParaRPr>
          </a:p>
        </p:txBody>
      </p:sp>
      <p:sp>
        <p:nvSpPr>
          <p:cNvPr id="41" name="Freeform 41"/>
          <p:cNvSpPr/>
          <p:nvPr/>
        </p:nvSpPr>
        <p:spPr>
          <a:xfrm>
            <a:off x="6887669" y="4982619"/>
            <a:ext cx="1201073" cy="670051"/>
          </a:xfrm>
          <a:custGeom>
            <a:avLst/>
            <a:gdLst/>
            <a:ahLst/>
            <a:cxnLst/>
            <a:rect l="l" t="t" r="r" b="b"/>
            <a:pathLst>
              <a:path w="474498" h="264711">
                <a:moveTo>
                  <a:pt x="90242" y="0"/>
                </a:moveTo>
                <a:lnTo>
                  <a:pt x="384256" y="0"/>
                </a:lnTo>
                <a:cubicBezTo>
                  <a:pt x="434095" y="0"/>
                  <a:pt x="474498" y="40403"/>
                  <a:pt x="474498" y="90242"/>
                </a:cubicBezTo>
                <a:lnTo>
                  <a:pt x="474498" y="174470"/>
                </a:lnTo>
                <a:cubicBezTo>
                  <a:pt x="474498" y="224309"/>
                  <a:pt x="434095" y="264711"/>
                  <a:pt x="384256" y="264711"/>
                </a:cubicBezTo>
                <a:lnTo>
                  <a:pt x="90242" y="264711"/>
                </a:lnTo>
                <a:cubicBezTo>
                  <a:pt x="40403" y="264711"/>
                  <a:pt x="0" y="224309"/>
                  <a:pt x="0" y="174470"/>
                </a:cubicBezTo>
                <a:lnTo>
                  <a:pt x="0" y="90242"/>
                </a:lnTo>
                <a:cubicBezTo>
                  <a:pt x="0" y="40403"/>
                  <a:pt x="40403" y="0"/>
                  <a:pt x="90242" y="0"/>
                </a:cubicBezTo>
                <a:close/>
              </a:path>
            </a:pathLst>
          </a:custGeom>
          <a:solidFill>
            <a:schemeClr val="tx1"/>
          </a:solidFill>
        </p:spPr>
        <p:txBody>
          <a:bodyPr/>
          <a:lstStyle/>
          <a:p>
            <a:pPr defTabSz="609630"/>
            <a:endParaRPr lang="en-US" sz="1200">
              <a:solidFill>
                <a:prstClr val="black"/>
              </a:solidFill>
              <a:latin typeface="Calibri"/>
            </a:endParaRPr>
          </a:p>
        </p:txBody>
      </p:sp>
      <p:grpSp>
        <p:nvGrpSpPr>
          <p:cNvPr id="43" name="Group 43"/>
          <p:cNvGrpSpPr/>
          <p:nvPr/>
        </p:nvGrpSpPr>
        <p:grpSpPr>
          <a:xfrm>
            <a:off x="8269901" y="5425415"/>
            <a:ext cx="149587" cy="149587"/>
            <a:chOff x="0" y="0"/>
            <a:chExt cx="812800" cy="812800"/>
          </a:xfrm>
        </p:grpSpPr>
        <p:sp>
          <p:nvSpPr>
            <p:cNvPr id="44" name="Freeform 4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F8508"/>
            </a:solidFill>
          </p:spPr>
          <p:txBody>
            <a:bodyPr/>
            <a:lstStyle/>
            <a:p>
              <a:pPr defTabSz="609630"/>
              <a:endParaRPr lang="en-US" sz="1200">
                <a:solidFill>
                  <a:prstClr val="black"/>
                </a:solidFill>
                <a:latin typeface="Calibri"/>
              </a:endParaRPr>
            </a:p>
          </p:txBody>
        </p:sp>
        <p:sp>
          <p:nvSpPr>
            <p:cNvPr id="45" name="TextBox 45"/>
            <p:cNvSpPr txBox="1"/>
            <p:nvPr/>
          </p:nvSpPr>
          <p:spPr>
            <a:xfrm>
              <a:off x="76200" y="66675"/>
              <a:ext cx="660400" cy="669925"/>
            </a:xfrm>
            <a:prstGeom prst="rect">
              <a:avLst/>
            </a:prstGeom>
          </p:spPr>
          <p:txBody>
            <a:bodyPr lIns="33867" tIns="33867" rIns="33867" bIns="33867" rtlCol="0" anchor="ctr"/>
            <a:lstStyle/>
            <a:p>
              <a:pPr algn="ctr" defTabSz="609630">
                <a:lnSpc>
                  <a:spcPts val="1919"/>
                </a:lnSpc>
              </a:pPr>
              <a:endParaRPr sz="1200">
                <a:solidFill>
                  <a:prstClr val="black"/>
                </a:solidFill>
                <a:latin typeface="Calibri"/>
              </a:endParaRPr>
            </a:p>
          </p:txBody>
        </p:sp>
      </p:grpSp>
      <p:sp>
        <p:nvSpPr>
          <p:cNvPr id="47" name="Freeform 47" descr="Logo  Description automatically generated"/>
          <p:cNvSpPr/>
          <p:nvPr/>
        </p:nvSpPr>
        <p:spPr>
          <a:xfrm>
            <a:off x="9482802" y="3527584"/>
            <a:ext cx="731474" cy="731544"/>
          </a:xfrm>
          <a:custGeom>
            <a:avLst/>
            <a:gdLst/>
            <a:ahLst/>
            <a:cxnLst/>
            <a:rect l="l" t="t" r="r" b="b"/>
            <a:pathLst>
              <a:path w="1097211" h="1097316">
                <a:moveTo>
                  <a:pt x="0" y="0"/>
                </a:moveTo>
                <a:lnTo>
                  <a:pt x="1097211" y="0"/>
                </a:lnTo>
                <a:lnTo>
                  <a:pt x="1097211" y="1097316"/>
                </a:lnTo>
                <a:lnTo>
                  <a:pt x="0" y="1097316"/>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609630"/>
            <a:endParaRPr lang="en-US" sz="1200">
              <a:solidFill>
                <a:prstClr val="black"/>
              </a:solidFill>
              <a:latin typeface="Calibri"/>
            </a:endParaRPr>
          </a:p>
        </p:txBody>
      </p:sp>
      <p:sp>
        <p:nvSpPr>
          <p:cNvPr id="50" name="Freeform 50"/>
          <p:cNvSpPr/>
          <p:nvPr/>
        </p:nvSpPr>
        <p:spPr>
          <a:xfrm>
            <a:off x="7923536" y="3111718"/>
            <a:ext cx="1096363" cy="566666"/>
          </a:xfrm>
          <a:custGeom>
            <a:avLst/>
            <a:gdLst/>
            <a:ahLst/>
            <a:cxnLst/>
            <a:rect l="l" t="t" r="r" b="b"/>
            <a:pathLst>
              <a:path w="1644544" h="849999">
                <a:moveTo>
                  <a:pt x="0" y="0"/>
                </a:moveTo>
                <a:lnTo>
                  <a:pt x="1644544" y="0"/>
                </a:lnTo>
                <a:lnTo>
                  <a:pt x="1644544" y="850000"/>
                </a:lnTo>
                <a:lnTo>
                  <a:pt x="0" y="850000"/>
                </a:lnTo>
                <a:lnTo>
                  <a:pt x="0" y="0"/>
                </a:lnTo>
                <a:close/>
              </a:path>
            </a:pathLst>
          </a:custGeom>
          <a:blipFill>
            <a:blip r:embed="rId4" cstate="email">
              <a:extLst>
                <a:ext uri="{28A0092B-C50C-407E-A947-70E740481C1C}">
                  <a14:useLocalDpi xmlns:a14="http://schemas.microsoft.com/office/drawing/2010/main"/>
                </a:ext>
              </a:extLst>
            </a:blip>
            <a:stretch>
              <a:fillRect/>
            </a:stretch>
          </a:blipFill>
        </p:spPr>
        <p:txBody>
          <a:bodyPr/>
          <a:lstStyle/>
          <a:p>
            <a:pPr defTabSz="609630"/>
            <a:endParaRPr lang="en-US" sz="1200">
              <a:solidFill>
                <a:prstClr val="black"/>
              </a:solidFill>
              <a:latin typeface="Calibri"/>
            </a:endParaRPr>
          </a:p>
        </p:txBody>
      </p:sp>
      <p:sp>
        <p:nvSpPr>
          <p:cNvPr id="51" name="Freeform 51"/>
          <p:cNvSpPr/>
          <p:nvPr/>
        </p:nvSpPr>
        <p:spPr>
          <a:xfrm>
            <a:off x="8285820" y="2580993"/>
            <a:ext cx="1671678" cy="284805"/>
          </a:xfrm>
          <a:custGeom>
            <a:avLst/>
            <a:gdLst/>
            <a:ahLst/>
            <a:cxnLst/>
            <a:rect l="l" t="t" r="r" b="b"/>
            <a:pathLst>
              <a:path w="2507517" h="427207">
                <a:moveTo>
                  <a:pt x="0" y="0"/>
                </a:moveTo>
                <a:lnTo>
                  <a:pt x="2507517" y="0"/>
                </a:lnTo>
                <a:lnTo>
                  <a:pt x="2507517" y="427206"/>
                </a:lnTo>
                <a:lnTo>
                  <a:pt x="0" y="427206"/>
                </a:lnTo>
                <a:lnTo>
                  <a:pt x="0" y="0"/>
                </a:lnTo>
                <a:close/>
              </a:path>
            </a:pathLst>
          </a:custGeom>
          <a:blipFill>
            <a:blip r:embed="rId5" cstate="email">
              <a:extLst>
                <a:ext uri="{28A0092B-C50C-407E-A947-70E740481C1C}">
                  <a14:useLocalDpi xmlns:a14="http://schemas.microsoft.com/office/drawing/2010/main"/>
                </a:ext>
              </a:extLst>
            </a:blip>
            <a:stretch>
              <a:fillRect/>
            </a:stretch>
          </a:blipFill>
        </p:spPr>
        <p:txBody>
          <a:bodyPr/>
          <a:lstStyle/>
          <a:p>
            <a:pPr defTabSz="609630"/>
            <a:endParaRPr lang="en-US" sz="1200">
              <a:solidFill>
                <a:prstClr val="black"/>
              </a:solidFill>
              <a:latin typeface="Calibri"/>
            </a:endParaRPr>
          </a:p>
        </p:txBody>
      </p:sp>
      <p:sp>
        <p:nvSpPr>
          <p:cNvPr id="52" name="Freeform 52"/>
          <p:cNvSpPr/>
          <p:nvPr/>
        </p:nvSpPr>
        <p:spPr>
          <a:xfrm>
            <a:off x="8595250" y="4391975"/>
            <a:ext cx="1021442" cy="360909"/>
          </a:xfrm>
          <a:custGeom>
            <a:avLst/>
            <a:gdLst/>
            <a:ahLst/>
            <a:cxnLst/>
            <a:rect l="l" t="t" r="r" b="b"/>
            <a:pathLst>
              <a:path w="1532163" h="541364">
                <a:moveTo>
                  <a:pt x="0" y="0"/>
                </a:moveTo>
                <a:lnTo>
                  <a:pt x="1532163" y="0"/>
                </a:lnTo>
                <a:lnTo>
                  <a:pt x="1532163" y="541365"/>
                </a:lnTo>
                <a:lnTo>
                  <a:pt x="0" y="541365"/>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txBody>
          <a:bodyPr/>
          <a:lstStyle/>
          <a:p>
            <a:pPr defTabSz="609630"/>
            <a:endParaRPr lang="en-US" sz="1200">
              <a:solidFill>
                <a:prstClr val="black"/>
              </a:solidFill>
              <a:latin typeface="Calibri"/>
            </a:endParaRPr>
          </a:p>
        </p:txBody>
      </p:sp>
      <p:sp>
        <p:nvSpPr>
          <p:cNvPr id="53" name="TextBox 53"/>
          <p:cNvSpPr txBox="1"/>
          <p:nvPr/>
        </p:nvSpPr>
        <p:spPr>
          <a:xfrm>
            <a:off x="663859" y="2616576"/>
            <a:ext cx="4438229" cy="3447098"/>
          </a:xfrm>
          <a:prstGeom prst="rect">
            <a:avLst/>
          </a:prstGeom>
        </p:spPr>
        <p:txBody>
          <a:bodyPr wrap="square" lIns="0" tIns="0" rIns="0" bIns="0" rtlCol="0" anchor="t">
            <a:spAutoFit/>
          </a:bodyPr>
          <a:lstStyle/>
          <a:p>
            <a:pPr lvl="0" algn="ctr" defTabSz="1219169">
              <a:defRPr/>
            </a:pPr>
            <a:r>
              <a:rPr lang="en-US" sz="3200" b="1" kern="0">
                <a:solidFill>
                  <a:schemeClr val="bg2"/>
                </a:solidFill>
                <a:latin typeface="Snowflake Sans Medium"/>
                <a:sym typeface="Snowflake Sans Book"/>
              </a:rPr>
              <a:t>To provide an interconnected, trusted view of</a:t>
            </a:r>
            <a:r>
              <a:rPr lang="en-US" sz="3200" b="1" kern="0">
                <a:solidFill>
                  <a:schemeClr val="bg2"/>
                </a:solidFill>
                <a:latin typeface="Snowflake Sans Medium"/>
                <a:ea typeface="+mj-lt"/>
                <a:cs typeface="+mj-lt"/>
                <a:sym typeface="Snowflake Sans Book"/>
              </a:rPr>
              <a:t> the consumer, fueling data-driven decisions and enabling personalization across the ecosystem</a:t>
            </a:r>
          </a:p>
        </p:txBody>
      </p:sp>
      <p:grpSp>
        <p:nvGrpSpPr>
          <p:cNvPr id="104" name="Group 16">
            <a:extLst>
              <a:ext uri="{FF2B5EF4-FFF2-40B4-BE49-F238E27FC236}">
                <a16:creationId xmlns:a16="http://schemas.microsoft.com/office/drawing/2014/main" id="{1A567305-088E-4EB3-198D-1FA25C8E37B6}"/>
              </a:ext>
            </a:extLst>
          </p:cNvPr>
          <p:cNvGrpSpPr/>
          <p:nvPr/>
        </p:nvGrpSpPr>
        <p:grpSpPr>
          <a:xfrm>
            <a:off x="8481788" y="1059422"/>
            <a:ext cx="1302829" cy="838822"/>
            <a:chOff x="0" y="-66675"/>
            <a:chExt cx="514698" cy="331386"/>
          </a:xfrm>
        </p:grpSpPr>
        <p:sp>
          <p:nvSpPr>
            <p:cNvPr id="105" name="Freeform 17">
              <a:extLst>
                <a:ext uri="{FF2B5EF4-FFF2-40B4-BE49-F238E27FC236}">
                  <a16:creationId xmlns:a16="http://schemas.microsoft.com/office/drawing/2014/main" id="{F4892136-9B96-BFEA-41D8-407E3A12DF08}"/>
                </a:ext>
              </a:extLst>
            </p:cNvPr>
            <p:cNvSpPr/>
            <p:nvPr/>
          </p:nvSpPr>
          <p:spPr>
            <a:xfrm>
              <a:off x="0" y="0"/>
              <a:ext cx="514698" cy="264711"/>
            </a:xfrm>
            <a:custGeom>
              <a:avLst/>
              <a:gdLst/>
              <a:ahLst/>
              <a:cxnLst/>
              <a:rect l="l" t="t" r="r" b="b"/>
              <a:pathLst>
                <a:path w="514698" h="264711">
                  <a:moveTo>
                    <a:pt x="83193" y="0"/>
                  </a:moveTo>
                  <a:lnTo>
                    <a:pt x="431505" y="0"/>
                  </a:lnTo>
                  <a:cubicBezTo>
                    <a:pt x="477451" y="0"/>
                    <a:pt x="514698" y="37247"/>
                    <a:pt x="514698" y="83193"/>
                  </a:cubicBezTo>
                  <a:lnTo>
                    <a:pt x="514698" y="181518"/>
                  </a:lnTo>
                  <a:cubicBezTo>
                    <a:pt x="514698" y="227464"/>
                    <a:pt x="477451" y="264711"/>
                    <a:pt x="431505" y="264711"/>
                  </a:cubicBezTo>
                  <a:lnTo>
                    <a:pt x="83193" y="264711"/>
                  </a:lnTo>
                  <a:cubicBezTo>
                    <a:pt x="37247" y="264711"/>
                    <a:pt x="0" y="227464"/>
                    <a:pt x="0" y="181518"/>
                  </a:cubicBezTo>
                  <a:lnTo>
                    <a:pt x="0" y="83193"/>
                  </a:lnTo>
                  <a:cubicBezTo>
                    <a:pt x="0" y="37247"/>
                    <a:pt x="37247" y="0"/>
                    <a:pt x="83193" y="0"/>
                  </a:cubicBezTo>
                  <a:close/>
                </a:path>
              </a:pathLst>
            </a:custGeom>
            <a:solidFill>
              <a:srgbClr val="2B0562"/>
            </a:solidFill>
          </p:spPr>
          <p:txBody>
            <a:bodyPr/>
            <a:lstStyle/>
            <a:p>
              <a:pPr defTabSz="609630"/>
              <a:endParaRPr lang="en-US" sz="1200">
                <a:solidFill>
                  <a:prstClr val="black"/>
                </a:solidFill>
                <a:latin typeface="Calibri"/>
              </a:endParaRPr>
            </a:p>
          </p:txBody>
        </p:sp>
        <p:sp>
          <p:nvSpPr>
            <p:cNvPr id="106" name="TextBox 18">
              <a:extLst>
                <a:ext uri="{FF2B5EF4-FFF2-40B4-BE49-F238E27FC236}">
                  <a16:creationId xmlns:a16="http://schemas.microsoft.com/office/drawing/2014/main" id="{CF9B62C4-C148-8522-CDFC-AFE01F539A2F}"/>
                </a:ext>
              </a:extLst>
            </p:cNvPr>
            <p:cNvSpPr txBox="1"/>
            <p:nvPr/>
          </p:nvSpPr>
          <p:spPr>
            <a:xfrm>
              <a:off x="0" y="-66675"/>
              <a:ext cx="514698" cy="331386"/>
            </a:xfrm>
            <a:prstGeom prst="rect">
              <a:avLst/>
            </a:prstGeom>
            <a:solidFill>
              <a:schemeClr val="tx1"/>
            </a:solidFill>
          </p:spPr>
          <p:txBody>
            <a:bodyPr lIns="33867" tIns="33867" rIns="33867" bIns="33867" rtlCol="0" anchor="ctr"/>
            <a:lstStyle/>
            <a:p>
              <a:pPr algn="ctr" defTabSz="609630">
                <a:lnSpc>
                  <a:spcPts val="2111"/>
                </a:lnSpc>
              </a:pPr>
              <a:r>
                <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sym typeface="Arimo Bold"/>
                </a:rPr>
                <a:t>Transition to </a:t>
              </a:r>
            </a:p>
            <a:p>
              <a:pPr algn="ctr" defTabSz="609630">
                <a:lnSpc>
                  <a:spcPts val="2111"/>
                </a:lnSpc>
              </a:pPr>
              <a:r>
                <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sym typeface="Arimo Bold"/>
                </a:rPr>
                <a:t>adult food</a:t>
              </a:r>
              <a:endPar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endParaRPr>
            </a:p>
          </p:txBody>
        </p:sp>
      </p:grpSp>
      <p:grpSp>
        <p:nvGrpSpPr>
          <p:cNvPr id="107" name="Group 19">
            <a:extLst>
              <a:ext uri="{FF2B5EF4-FFF2-40B4-BE49-F238E27FC236}">
                <a16:creationId xmlns:a16="http://schemas.microsoft.com/office/drawing/2014/main" id="{B7A6917C-E0D2-4BEF-5905-2CC3D840FDF7}"/>
              </a:ext>
            </a:extLst>
          </p:cNvPr>
          <p:cNvGrpSpPr/>
          <p:nvPr/>
        </p:nvGrpSpPr>
        <p:grpSpPr>
          <a:xfrm>
            <a:off x="10161870" y="1729473"/>
            <a:ext cx="1302829" cy="838822"/>
            <a:chOff x="0" y="-66675"/>
            <a:chExt cx="514698" cy="331386"/>
          </a:xfrm>
        </p:grpSpPr>
        <p:sp>
          <p:nvSpPr>
            <p:cNvPr id="108" name="Freeform 20">
              <a:extLst>
                <a:ext uri="{FF2B5EF4-FFF2-40B4-BE49-F238E27FC236}">
                  <a16:creationId xmlns:a16="http://schemas.microsoft.com/office/drawing/2014/main" id="{AF451D67-688D-2616-0E6C-5A36E85A982D}"/>
                </a:ext>
              </a:extLst>
            </p:cNvPr>
            <p:cNvSpPr/>
            <p:nvPr/>
          </p:nvSpPr>
          <p:spPr>
            <a:xfrm>
              <a:off x="0" y="0"/>
              <a:ext cx="514698" cy="264711"/>
            </a:xfrm>
            <a:custGeom>
              <a:avLst/>
              <a:gdLst/>
              <a:ahLst/>
              <a:cxnLst/>
              <a:rect l="l" t="t" r="r" b="b"/>
              <a:pathLst>
                <a:path w="514698" h="264711">
                  <a:moveTo>
                    <a:pt x="83193" y="0"/>
                  </a:moveTo>
                  <a:lnTo>
                    <a:pt x="431505" y="0"/>
                  </a:lnTo>
                  <a:cubicBezTo>
                    <a:pt x="477451" y="0"/>
                    <a:pt x="514698" y="37247"/>
                    <a:pt x="514698" y="83193"/>
                  </a:cubicBezTo>
                  <a:lnTo>
                    <a:pt x="514698" y="181518"/>
                  </a:lnTo>
                  <a:cubicBezTo>
                    <a:pt x="514698" y="227464"/>
                    <a:pt x="477451" y="264711"/>
                    <a:pt x="431505" y="264711"/>
                  </a:cubicBezTo>
                  <a:lnTo>
                    <a:pt x="83193" y="264711"/>
                  </a:lnTo>
                  <a:cubicBezTo>
                    <a:pt x="37247" y="264711"/>
                    <a:pt x="0" y="227464"/>
                    <a:pt x="0" y="181518"/>
                  </a:cubicBezTo>
                  <a:lnTo>
                    <a:pt x="0" y="83193"/>
                  </a:lnTo>
                  <a:cubicBezTo>
                    <a:pt x="0" y="37247"/>
                    <a:pt x="37247" y="0"/>
                    <a:pt x="83193" y="0"/>
                  </a:cubicBezTo>
                  <a:close/>
                </a:path>
              </a:pathLst>
            </a:custGeom>
            <a:solidFill>
              <a:schemeClr val="tx1"/>
            </a:solidFill>
          </p:spPr>
          <p:txBody>
            <a:bodyPr/>
            <a:lstStyle/>
            <a:p>
              <a:pPr defTabSz="609630"/>
              <a:endParaRPr lang="en-US" sz="1200">
                <a:solidFill>
                  <a:prstClr val="black"/>
                </a:solidFill>
                <a:latin typeface="Calibri"/>
              </a:endParaRPr>
            </a:p>
          </p:txBody>
        </p:sp>
        <p:sp>
          <p:nvSpPr>
            <p:cNvPr id="109" name="TextBox 21">
              <a:extLst>
                <a:ext uri="{FF2B5EF4-FFF2-40B4-BE49-F238E27FC236}">
                  <a16:creationId xmlns:a16="http://schemas.microsoft.com/office/drawing/2014/main" id="{9997FDF2-C6E0-F871-4135-1378F4F62C40}"/>
                </a:ext>
              </a:extLst>
            </p:cNvPr>
            <p:cNvSpPr txBox="1"/>
            <p:nvPr/>
          </p:nvSpPr>
          <p:spPr>
            <a:xfrm>
              <a:off x="0" y="-66675"/>
              <a:ext cx="514698" cy="331386"/>
            </a:xfrm>
            <a:prstGeom prst="rect">
              <a:avLst/>
            </a:prstGeom>
          </p:spPr>
          <p:txBody>
            <a:bodyPr lIns="33867" tIns="33867" rIns="33867" bIns="33867" rtlCol="0" anchor="ctr"/>
            <a:lstStyle/>
            <a:p>
              <a:pPr algn="ctr" defTabSz="609630">
                <a:lnSpc>
                  <a:spcPts val="2111"/>
                </a:lnSpc>
              </a:pPr>
              <a:r>
                <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sym typeface="Arimo Bold"/>
                </a:rPr>
                <a:t>Find support network</a:t>
              </a:r>
            </a:p>
          </p:txBody>
        </p:sp>
      </p:grpSp>
      <p:grpSp>
        <p:nvGrpSpPr>
          <p:cNvPr id="110" name="Group 22">
            <a:extLst>
              <a:ext uri="{FF2B5EF4-FFF2-40B4-BE49-F238E27FC236}">
                <a16:creationId xmlns:a16="http://schemas.microsoft.com/office/drawing/2014/main" id="{EA8FA0BD-C051-2610-81B3-328B7B740BB4}"/>
              </a:ext>
            </a:extLst>
          </p:cNvPr>
          <p:cNvGrpSpPr/>
          <p:nvPr/>
        </p:nvGrpSpPr>
        <p:grpSpPr>
          <a:xfrm>
            <a:off x="10575418" y="2797528"/>
            <a:ext cx="1413382" cy="838822"/>
            <a:chOff x="0" y="-66675"/>
            <a:chExt cx="558373" cy="331386"/>
          </a:xfrm>
        </p:grpSpPr>
        <p:sp>
          <p:nvSpPr>
            <p:cNvPr id="111" name="Freeform 23">
              <a:extLst>
                <a:ext uri="{FF2B5EF4-FFF2-40B4-BE49-F238E27FC236}">
                  <a16:creationId xmlns:a16="http://schemas.microsoft.com/office/drawing/2014/main" id="{A3BE293D-FF0C-4CD0-4B1B-78835C5896C2}"/>
                </a:ext>
              </a:extLst>
            </p:cNvPr>
            <p:cNvSpPr/>
            <p:nvPr/>
          </p:nvSpPr>
          <p:spPr>
            <a:xfrm>
              <a:off x="0" y="0"/>
              <a:ext cx="558373" cy="264711"/>
            </a:xfrm>
            <a:custGeom>
              <a:avLst/>
              <a:gdLst/>
              <a:ahLst/>
              <a:cxnLst/>
              <a:rect l="l" t="t" r="r" b="b"/>
              <a:pathLst>
                <a:path w="558373" h="264711">
                  <a:moveTo>
                    <a:pt x="76686" y="0"/>
                  </a:moveTo>
                  <a:lnTo>
                    <a:pt x="481687" y="0"/>
                  </a:lnTo>
                  <a:cubicBezTo>
                    <a:pt x="524039" y="0"/>
                    <a:pt x="558373" y="34334"/>
                    <a:pt x="558373" y="76686"/>
                  </a:cubicBezTo>
                  <a:lnTo>
                    <a:pt x="558373" y="188025"/>
                  </a:lnTo>
                  <a:cubicBezTo>
                    <a:pt x="558373" y="208364"/>
                    <a:pt x="550294" y="227869"/>
                    <a:pt x="535912" y="242251"/>
                  </a:cubicBezTo>
                  <a:cubicBezTo>
                    <a:pt x="521531" y="256632"/>
                    <a:pt x="502025" y="264711"/>
                    <a:pt x="481687" y="264711"/>
                  </a:cubicBezTo>
                  <a:lnTo>
                    <a:pt x="76686" y="264711"/>
                  </a:lnTo>
                  <a:cubicBezTo>
                    <a:pt x="56348" y="264711"/>
                    <a:pt x="36842" y="256632"/>
                    <a:pt x="22461" y="242251"/>
                  </a:cubicBezTo>
                  <a:cubicBezTo>
                    <a:pt x="8079" y="227869"/>
                    <a:pt x="0" y="208364"/>
                    <a:pt x="0" y="188025"/>
                  </a:cubicBezTo>
                  <a:lnTo>
                    <a:pt x="0" y="76686"/>
                  </a:lnTo>
                  <a:cubicBezTo>
                    <a:pt x="0" y="56348"/>
                    <a:pt x="8079" y="36842"/>
                    <a:pt x="22461" y="22461"/>
                  </a:cubicBezTo>
                  <a:cubicBezTo>
                    <a:pt x="36842" y="8079"/>
                    <a:pt x="56348" y="0"/>
                    <a:pt x="76686" y="0"/>
                  </a:cubicBezTo>
                  <a:close/>
                </a:path>
              </a:pathLst>
            </a:custGeom>
            <a:solidFill>
              <a:srgbClr val="2B0562"/>
            </a:solidFill>
          </p:spPr>
          <p:txBody>
            <a:bodyPr/>
            <a:lstStyle/>
            <a:p>
              <a:pPr defTabSz="609630"/>
              <a:endParaRPr lang="en-US" sz="1200">
                <a:solidFill>
                  <a:prstClr val="black"/>
                </a:solidFill>
                <a:latin typeface="Calibri"/>
              </a:endParaRPr>
            </a:p>
          </p:txBody>
        </p:sp>
        <p:sp>
          <p:nvSpPr>
            <p:cNvPr id="112" name="TextBox 24">
              <a:extLst>
                <a:ext uri="{FF2B5EF4-FFF2-40B4-BE49-F238E27FC236}">
                  <a16:creationId xmlns:a16="http://schemas.microsoft.com/office/drawing/2014/main" id="{81D7BD4A-805F-C5B8-0F1D-D17A5A89626A}"/>
                </a:ext>
              </a:extLst>
            </p:cNvPr>
            <p:cNvSpPr txBox="1"/>
            <p:nvPr/>
          </p:nvSpPr>
          <p:spPr>
            <a:xfrm>
              <a:off x="0" y="-66675"/>
              <a:ext cx="558373" cy="331386"/>
            </a:xfrm>
            <a:prstGeom prst="rect">
              <a:avLst/>
            </a:prstGeom>
            <a:solidFill>
              <a:schemeClr val="tx1"/>
            </a:solidFill>
          </p:spPr>
          <p:txBody>
            <a:bodyPr lIns="33867" tIns="33867" rIns="33867" bIns="33867" rtlCol="0" anchor="ctr"/>
            <a:lstStyle/>
            <a:p>
              <a:pPr algn="ctr" defTabSz="609630">
                <a:lnSpc>
                  <a:spcPts val="2111"/>
                </a:lnSpc>
              </a:pPr>
              <a:r>
                <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sym typeface="Arimo Bold"/>
                </a:rPr>
                <a:t>Unexpected </a:t>
              </a:r>
            </a:p>
            <a:p>
              <a:pPr algn="ctr" defTabSz="609630">
                <a:lnSpc>
                  <a:spcPts val="2111"/>
                </a:lnSpc>
              </a:pPr>
              <a:r>
                <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sym typeface="Arimo Bold"/>
                </a:rPr>
                <a:t>health event</a:t>
              </a:r>
              <a:endPar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endParaRPr>
            </a:p>
          </p:txBody>
        </p:sp>
      </p:grpSp>
      <p:grpSp>
        <p:nvGrpSpPr>
          <p:cNvPr id="113" name="Group 25">
            <a:extLst>
              <a:ext uri="{FF2B5EF4-FFF2-40B4-BE49-F238E27FC236}">
                <a16:creationId xmlns:a16="http://schemas.microsoft.com/office/drawing/2014/main" id="{759CC874-52F0-8B23-8168-EB35D1CED982}"/>
              </a:ext>
            </a:extLst>
          </p:cNvPr>
          <p:cNvGrpSpPr/>
          <p:nvPr/>
        </p:nvGrpSpPr>
        <p:grpSpPr>
          <a:xfrm>
            <a:off x="10575418" y="3947358"/>
            <a:ext cx="1386605" cy="838822"/>
            <a:chOff x="0" y="-66675"/>
            <a:chExt cx="547794" cy="331386"/>
          </a:xfrm>
        </p:grpSpPr>
        <p:sp>
          <p:nvSpPr>
            <p:cNvPr id="114" name="Freeform 26">
              <a:extLst>
                <a:ext uri="{FF2B5EF4-FFF2-40B4-BE49-F238E27FC236}">
                  <a16:creationId xmlns:a16="http://schemas.microsoft.com/office/drawing/2014/main" id="{0CFB6C61-24E6-2A47-2314-2F991FC48C2A}"/>
                </a:ext>
              </a:extLst>
            </p:cNvPr>
            <p:cNvSpPr/>
            <p:nvPr/>
          </p:nvSpPr>
          <p:spPr>
            <a:xfrm>
              <a:off x="0" y="0"/>
              <a:ext cx="547794" cy="264711"/>
            </a:xfrm>
            <a:custGeom>
              <a:avLst/>
              <a:gdLst/>
              <a:ahLst/>
              <a:cxnLst/>
              <a:rect l="l" t="t" r="r" b="b"/>
              <a:pathLst>
                <a:path w="547794" h="264711">
                  <a:moveTo>
                    <a:pt x="78167" y="0"/>
                  </a:moveTo>
                  <a:lnTo>
                    <a:pt x="469627" y="0"/>
                  </a:lnTo>
                  <a:cubicBezTo>
                    <a:pt x="490358" y="0"/>
                    <a:pt x="510241" y="8235"/>
                    <a:pt x="524900" y="22895"/>
                  </a:cubicBezTo>
                  <a:cubicBezTo>
                    <a:pt x="539559" y="37554"/>
                    <a:pt x="547794" y="57436"/>
                    <a:pt x="547794" y="78167"/>
                  </a:cubicBezTo>
                  <a:lnTo>
                    <a:pt x="547794" y="186544"/>
                  </a:lnTo>
                  <a:cubicBezTo>
                    <a:pt x="547794" y="207276"/>
                    <a:pt x="539559" y="227158"/>
                    <a:pt x="524900" y="241817"/>
                  </a:cubicBezTo>
                  <a:cubicBezTo>
                    <a:pt x="510241" y="256476"/>
                    <a:pt x="490358" y="264711"/>
                    <a:pt x="469627" y="264711"/>
                  </a:cubicBezTo>
                  <a:lnTo>
                    <a:pt x="78167" y="264711"/>
                  </a:lnTo>
                  <a:cubicBezTo>
                    <a:pt x="57436" y="264711"/>
                    <a:pt x="37554" y="256476"/>
                    <a:pt x="22895" y="241817"/>
                  </a:cubicBezTo>
                  <a:cubicBezTo>
                    <a:pt x="8235" y="227158"/>
                    <a:pt x="0" y="207276"/>
                    <a:pt x="0" y="186544"/>
                  </a:cubicBezTo>
                  <a:lnTo>
                    <a:pt x="0" y="78167"/>
                  </a:lnTo>
                  <a:cubicBezTo>
                    <a:pt x="0" y="57436"/>
                    <a:pt x="8235" y="37554"/>
                    <a:pt x="22895" y="22895"/>
                  </a:cubicBezTo>
                  <a:cubicBezTo>
                    <a:pt x="37554" y="8235"/>
                    <a:pt x="57436" y="0"/>
                    <a:pt x="78167" y="0"/>
                  </a:cubicBezTo>
                  <a:close/>
                </a:path>
              </a:pathLst>
            </a:custGeom>
            <a:solidFill>
              <a:schemeClr val="tx1"/>
            </a:solidFill>
          </p:spPr>
          <p:txBody>
            <a:bodyPr/>
            <a:lstStyle/>
            <a:p>
              <a:pPr defTabSz="609630"/>
              <a:endParaRPr lang="en-US" sz="1200">
                <a:solidFill>
                  <a:prstClr val="black"/>
                </a:solidFill>
                <a:latin typeface="Calibri"/>
              </a:endParaRPr>
            </a:p>
          </p:txBody>
        </p:sp>
        <p:sp>
          <p:nvSpPr>
            <p:cNvPr id="115" name="TextBox 27">
              <a:extLst>
                <a:ext uri="{FF2B5EF4-FFF2-40B4-BE49-F238E27FC236}">
                  <a16:creationId xmlns:a16="http://schemas.microsoft.com/office/drawing/2014/main" id="{55683E4F-6092-B8F0-E692-13199413CE9E}"/>
                </a:ext>
              </a:extLst>
            </p:cNvPr>
            <p:cNvSpPr txBox="1"/>
            <p:nvPr/>
          </p:nvSpPr>
          <p:spPr>
            <a:xfrm>
              <a:off x="0" y="-66675"/>
              <a:ext cx="547794" cy="331386"/>
            </a:xfrm>
            <a:prstGeom prst="rect">
              <a:avLst/>
            </a:prstGeom>
          </p:spPr>
          <p:txBody>
            <a:bodyPr lIns="33867" tIns="33867" rIns="33867" bIns="33867" rtlCol="0" anchor="ctr"/>
            <a:lstStyle/>
            <a:p>
              <a:pPr algn="ctr" defTabSz="609630">
                <a:lnSpc>
                  <a:spcPts val="2111"/>
                </a:lnSpc>
              </a:pPr>
              <a:r>
                <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sym typeface="Arimo Bold"/>
                </a:rPr>
                <a:t>Proactive care</a:t>
              </a:r>
              <a:endParaRPr lang="en-US" sz="1466" b="1">
                <a:solidFill>
                  <a:srgbClr val="FFFFFF"/>
                </a:solidFill>
                <a:latin typeface="Helvetica Neue" panose="02000503000000020004" pitchFamily="2" charset="0"/>
                <a:ea typeface="Helvetica Neue" panose="02000503000000020004" pitchFamily="2" charset="0"/>
                <a:cs typeface="Helvetica Neue" panose="02000503000000020004" pitchFamily="2" charset="0"/>
                <a:sym typeface="Arimo Bold"/>
              </a:endParaRPr>
            </a:p>
          </p:txBody>
        </p:sp>
      </p:grpSp>
      <p:grpSp>
        <p:nvGrpSpPr>
          <p:cNvPr id="119" name="Group 31">
            <a:extLst>
              <a:ext uri="{FF2B5EF4-FFF2-40B4-BE49-F238E27FC236}">
                <a16:creationId xmlns:a16="http://schemas.microsoft.com/office/drawing/2014/main" id="{94673C9B-DACD-3311-563F-6D8F918CBB88}"/>
              </a:ext>
            </a:extLst>
          </p:cNvPr>
          <p:cNvGrpSpPr/>
          <p:nvPr/>
        </p:nvGrpSpPr>
        <p:grpSpPr>
          <a:xfrm>
            <a:off x="6757130" y="1644877"/>
            <a:ext cx="1201073" cy="838822"/>
            <a:chOff x="0" y="-66675"/>
            <a:chExt cx="474498" cy="331386"/>
          </a:xfrm>
        </p:grpSpPr>
        <p:sp>
          <p:nvSpPr>
            <p:cNvPr id="120" name="Freeform 32">
              <a:extLst>
                <a:ext uri="{FF2B5EF4-FFF2-40B4-BE49-F238E27FC236}">
                  <a16:creationId xmlns:a16="http://schemas.microsoft.com/office/drawing/2014/main" id="{E837B742-57FE-A5D8-F3F2-18CFA56CEFCD}"/>
                </a:ext>
              </a:extLst>
            </p:cNvPr>
            <p:cNvSpPr/>
            <p:nvPr/>
          </p:nvSpPr>
          <p:spPr>
            <a:xfrm>
              <a:off x="0" y="0"/>
              <a:ext cx="474498" cy="264711"/>
            </a:xfrm>
            <a:custGeom>
              <a:avLst/>
              <a:gdLst/>
              <a:ahLst/>
              <a:cxnLst/>
              <a:rect l="l" t="t" r="r" b="b"/>
              <a:pathLst>
                <a:path w="474498" h="264711">
                  <a:moveTo>
                    <a:pt x="90242" y="0"/>
                  </a:moveTo>
                  <a:lnTo>
                    <a:pt x="384256" y="0"/>
                  </a:lnTo>
                  <a:cubicBezTo>
                    <a:pt x="434095" y="0"/>
                    <a:pt x="474498" y="40403"/>
                    <a:pt x="474498" y="90242"/>
                  </a:cubicBezTo>
                  <a:lnTo>
                    <a:pt x="474498" y="174470"/>
                  </a:lnTo>
                  <a:cubicBezTo>
                    <a:pt x="474498" y="224309"/>
                    <a:pt x="434095" y="264711"/>
                    <a:pt x="384256" y="264711"/>
                  </a:cubicBezTo>
                  <a:lnTo>
                    <a:pt x="90242" y="264711"/>
                  </a:lnTo>
                  <a:cubicBezTo>
                    <a:pt x="40403" y="264711"/>
                    <a:pt x="0" y="224309"/>
                    <a:pt x="0" y="174470"/>
                  </a:cubicBezTo>
                  <a:lnTo>
                    <a:pt x="0" y="90242"/>
                  </a:lnTo>
                  <a:cubicBezTo>
                    <a:pt x="0" y="40403"/>
                    <a:pt x="40403" y="0"/>
                    <a:pt x="90242" y="0"/>
                  </a:cubicBezTo>
                  <a:close/>
                </a:path>
              </a:pathLst>
            </a:custGeom>
            <a:solidFill>
              <a:schemeClr val="tx1"/>
            </a:solidFill>
          </p:spPr>
          <p:txBody>
            <a:bodyPr/>
            <a:lstStyle/>
            <a:p>
              <a:pPr defTabSz="609630"/>
              <a:endParaRPr lang="en-US" sz="1200">
                <a:solidFill>
                  <a:prstClr val="black"/>
                </a:solidFill>
                <a:latin typeface="Calibri"/>
              </a:endParaRPr>
            </a:p>
          </p:txBody>
        </p:sp>
        <p:sp>
          <p:nvSpPr>
            <p:cNvPr id="121" name="TextBox 33">
              <a:extLst>
                <a:ext uri="{FF2B5EF4-FFF2-40B4-BE49-F238E27FC236}">
                  <a16:creationId xmlns:a16="http://schemas.microsoft.com/office/drawing/2014/main" id="{A824ACD2-3509-8B8E-D7F6-BD4EAACEF454}"/>
                </a:ext>
              </a:extLst>
            </p:cNvPr>
            <p:cNvSpPr txBox="1"/>
            <p:nvPr/>
          </p:nvSpPr>
          <p:spPr>
            <a:xfrm>
              <a:off x="0" y="-66675"/>
              <a:ext cx="474498" cy="331386"/>
            </a:xfrm>
            <a:prstGeom prst="rect">
              <a:avLst/>
            </a:prstGeom>
          </p:spPr>
          <p:txBody>
            <a:bodyPr lIns="33867" tIns="33867" rIns="33867" bIns="33867" rtlCol="0" anchor="ctr"/>
            <a:lstStyle/>
            <a:p>
              <a:pPr algn="ctr" defTabSz="609630">
                <a:lnSpc>
                  <a:spcPts val="2111"/>
                </a:lnSpc>
              </a:pPr>
              <a:r>
                <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sym typeface="Arimo Bold"/>
                </a:rPr>
                <a:t>Establish </a:t>
              </a:r>
            </a:p>
            <a:p>
              <a:pPr algn="ctr" defTabSz="609630">
                <a:lnSpc>
                  <a:spcPts val="2111"/>
                </a:lnSpc>
              </a:pPr>
              <a:r>
                <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sym typeface="Arimo Bold"/>
                </a:rPr>
                <a:t>early care</a:t>
              </a:r>
              <a:endPar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endParaRPr>
            </a:p>
          </p:txBody>
        </p:sp>
      </p:grpSp>
      <p:sp>
        <p:nvSpPr>
          <p:cNvPr id="124" name="TextBox 42">
            <a:extLst>
              <a:ext uri="{FF2B5EF4-FFF2-40B4-BE49-F238E27FC236}">
                <a16:creationId xmlns:a16="http://schemas.microsoft.com/office/drawing/2014/main" id="{59F419B1-B760-2AF4-2EB0-687227215794}"/>
              </a:ext>
            </a:extLst>
          </p:cNvPr>
          <p:cNvSpPr txBox="1"/>
          <p:nvPr/>
        </p:nvSpPr>
        <p:spPr>
          <a:xfrm>
            <a:off x="6888704" y="4876322"/>
            <a:ext cx="1201073" cy="838822"/>
          </a:xfrm>
          <a:prstGeom prst="rect">
            <a:avLst/>
          </a:prstGeom>
        </p:spPr>
        <p:txBody>
          <a:bodyPr lIns="33867" tIns="33867" rIns="33867" bIns="33867" rtlCol="0" anchor="ctr"/>
          <a:lstStyle/>
          <a:p>
            <a:pPr algn="ctr" defTabSz="609630">
              <a:lnSpc>
                <a:spcPts val="2111"/>
              </a:lnSpc>
            </a:pPr>
            <a:r>
              <a:rPr lang="en-US" sz="1466" b="1">
                <a:solidFill>
                  <a:srgbClr val="FFFFFF"/>
                </a:solidFill>
                <a:latin typeface="Helvetica Neue" panose="02000503000000020004" pitchFamily="2" charset="0"/>
                <a:ea typeface="Helvetica Neue" panose="02000503000000020004" pitchFamily="2" charset="0"/>
                <a:cs typeface="Helvetica Neue" panose="02000503000000020004" pitchFamily="2" charset="0"/>
                <a:sym typeface="Arimo Bold"/>
              </a:rPr>
              <a:t>Acquisition</a:t>
            </a:r>
          </a:p>
        </p:txBody>
      </p:sp>
      <p:grpSp>
        <p:nvGrpSpPr>
          <p:cNvPr id="125" name="Group 43">
            <a:extLst>
              <a:ext uri="{FF2B5EF4-FFF2-40B4-BE49-F238E27FC236}">
                <a16:creationId xmlns:a16="http://schemas.microsoft.com/office/drawing/2014/main" id="{CEDD3963-CD24-8C31-7B3C-FD2BD02DFEF8}"/>
              </a:ext>
            </a:extLst>
          </p:cNvPr>
          <p:cNvGrpSpPr/>
          <p:nvPr/>
        </p:nvGrpSpPr>
        <p:grpSpPr>
          <a:xfrm>
            <a:off x="8269901" y="5412717"/>
            <a:ext cx="149587" cy="149587"/>
            <a:chOff x="0" y="0"/>
            <a:chExt cx="812800" cy="812800"/>
          </a:xfrm>
        </p:grpSpPr>
        <p:sp>
          <p:nvSpPr>
            <p:cNvPr id="126" name="Freeform 44">
              <a:extLst>
                <a:ext uri="{FF2B5EF4-FFF2-40B4-BE49-F238E27FC236}">
                  <a16:creationId xmlns:a16="http://schemas.microsoft.com/office/drawing/2014/main" id="{3EDB8E1B-E257-D1FD-26CE-10BB02DA605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F8508"/>
            </a:solidFill>
          </p:spPr>
          <p:txBody>
            <a:bodyPr/>
            <a:lstStyle/>
            <a:p>
              <a:pPr defTabSz="609630"/>
              <a:endParaRPr lang="en-US" sz="1200">
                <a:solidFill>
                  <a:prstClr val="black"/>
                </a:solidFill>
                <a:latin typeface="Calibri"/>
              </a:endParaRPr>
            </a:p>
          </p:txBody>
        </p:sp>
        <p:sp>
          <p:nvSpPr>
            <p:cNvPr id="127" name="TextBox 45">
              <a:extLst>
                <a:ext uri="{FF2B5EF4-FFF2-40B4-BE49-F238E27FC236}">
                  <a16:creationId xmlns:a16="http://schemas.microsoft.com/office/drawing/2014/main" id="{FC45D2A3-2C00-7133-EC8C-D960249FE113}"/>
                </a:ext>
              </a:extLst>
            </p:cNvPr>
            <p:cNvSpPr txBox="1"/>
            <p:nvPr/>
          </p:nvSpPr>
          <p:spPr>
            <a:xfrm>
              <a:off x="76200" y="66675"/>
              <a:ext cx="660400" cy="669925"/>
            </a:xfrm>
            <a:prstGeom prst="rect">
              <a:avLst/>
            </a:prstGeom>
          </p:spPr>
          <p:txBody>
            <a:bodyPr lIns="33867" tIns="33867" rIns="33867" bIns="33867" rtlCol="0" anchor="ctr"/>
            <a:lstStyle/>
            <a:p>
              <a:pPr algn="ctr" defTabSz="609630">
                <a:lnSpc>
                  <a:spcPts val="1919"/>
                </a:lnSpc>
              </a:pPr>
              <a:endParaRPr sz="1200">
                <a:solidFill>
                  <a:prstClr val="black"/>
                </a:solidFill>
                <a:latin typeface="Calibri"/>
              </a:endParaRPr>
            </a:p>
          </p:txBody>
        </p:sp>
      </p:grpSp>
      <p:grpSp>
        <p:nvGrpSpPr>
          <p:cNvPr id="129" name="Group 34">
            <a:extLst>
              <a:ext uri="{FF2B5EF4-FFF2-40B4-BE49-F238E27FC236}">
                <a16:creationId xmlns:a16="http://schemas.microsoft.com/office/drawing/2014/main" id="{F0B14251-FAE8-176F-F000-BACFD2242F66}"/>
              </a:ext>
            </a:extLst>
          </p:cNvPr>
          <p:cNvGrpSpPr/>
          <p:nvPr/>
        </p:nvGrpSpPr>
        <p:grpSpPr>
          <a:xfrm>
            <a:off x="6296208" y="2797528"/>
            <a:ext cx="1205757" cy="838822"/>
            <a:chOff x="0" y="-66675"/>
            <a:chExt cx="476349" cy="331386"/>
          </a:xfrm>
        </p:grpSpPr>
        <p:sp>
          <p:nvSpPr>
            <p:cNvPr id="130" name="Freeform 35">
              <a:extLst>
                <a:ext uri="{FF2B5EF4-FFF2-40B4-BE49-F238E27FC236}">
                  <a16:creationId xmlns:a16="http://schemas.microsoft.com/office/drawing/2014/main" id="{FFE7CAA6-9116-6A57-FAA8-4A52F48645A8}"/>
                </a:ext>
              </a:extLst>
            </p:cNvPr>
            <p:cNvSpPr/>
            <p:nvPr/>
          </p:nvSpPr>
          <p:spPr>
            <a:xfrm>
              <a:off x="0" y="0"/>
              <a:ext cx="476349" cy="264711"/>
            </a:xfrm>
            <a:custGeom>
              <a:avLst/>
              <a:gdLst/>
              <a:ahLst/>
              <a:cxnLst/>
              <a:rect l="l" t="t" r="r" b="b"/>
              <a:pathLst>
                <a:path w="476349" h="264711">
                  <a:moveTo>
                    <a:pt x="89891" y="0"/>
                  </a:moveTo>
                  <a:lnTo>
                    <a:pt x="386457" y="0"/>
                  </a:lnTo>
                  <a:cubicBezTo>
                    <a:pt x="410298" y="0"/>
                    <a:pt x="433162" y="9471"/>
                    <a:pt x="450020" y="26328"/>
                  </a:cubicBezTo>
                  <a:cubicBezTo>
                    <a:pt x="466878" y="43186"/>
                    <a:pt x="476349" y="66051"/>
                    <a:pt x="476349" y="89891"/>
                  </a:cubicBezTo>
                  <a:lnTo>
                    <a:pt x="476349" y="174820"/>
                  </a:lnTo>
                  <a:cubicBezTo>
                    <a:pt x="476349" y="224466"/>
                    <a:pt x="436103" y="264711"/>
                    <a:pt x="386457" y="264711"/>
                  </a:cubicBezTo>
                  <a:lnTo>
                    <a:pt x="89891" y="264711"/>
                  </a:lnTo>
                  <a:cubicBezTo>
                    <a:pt x="66051" y="264711"/>
                    <a:pt x="43186" y="255241"/>
                    <a:pt x="26328" y="238383"/>
                  </a:cubicBezTo>
                  <a:cubicBezTo>
                    <a:pt x="9471" y="221525"/>
                    <a:pt x="0" y="198661"/>
                    <a:pt x="0" y="174820"/>
                  </a:cubicBezTo>
                  <a:lnTo>
                    <a:pt x="0" y="89891"/>
                  </a:lnTo>
                  <a:cubicBezTo>
                    <a:pt x="0" y="66051"/>
                    <a:pt x="9471" y="43186"/>
                    <a:pt x="26328" y="26328"/>
                  </a:cubicBezTo>
                  <a:cubicBezTo>
                    <a:pt x="43186" y="9471"/>
                    <a:pt x="66051" y="0"/>
                    <a:pt x="89891" y="0"/>
                  </a:cubicBezTo>
                  <a:close/>
                </a:path>
              </a:pathLst>
            </a:custGeom>
            <a:solidFill>
              <a:schemeClr val="tx1"/>
            </a:solidFill>
          </p:spPr>
          <p:txBody>
            <a:bodyPr/>
            <a:lstStyle/>
            <a:p>
              <a:pPr defTabSz="609630"/>
              <a:endParaRPr lang="en-US" sz="1200">
                <a:solidFill>
                  <a:prstClr val="black"/>
                </a:solidFill>
                <a:latin typeface="Calibri"/>
              </a:endParaRPr>
            </a:p>
          </p:txBody>
        </p:sp>
        <p:sp>
          <p:nvSpPr>
            <p:cNvPr id="131" name="TextBox 36">
              <a:extLst>
                <a:ext uri="{FF2B5EF4-FFF2-40B4-BE49-F238E27FC236}">
                  <a16:creationId xmlns:a16="http://schemas.microsoft.com/office/drawing/2014/main" id="{B7D7B1A3-3429-F292-B037-33E95810A357}"/>
                </a:ext>
              </a:extLst>
            </p:cNvPr>
            <p:cNvSpPr txBox="1"/>
            <p:nvPr/>
          </p:nvSpPr>
          <p:spPr>
            <a:xfrm>
              <a:off x="0" y="-66675"/>
              <a:ext cx="476349" cy="331386"/>
            </a:xfrm>
            <a:prstGeom prst="rect">
              <a:avLst/>
            </a:prstGeom>
          </p:spPr>
          <p:txBody>
            <a:bodyPr lIns="33867" tIns="33867" rIns="33867" bIns="33867" rtlCol="0" anchor="ctr"/>
            <a:lstStyle/>
            <a:p>
              <a:pPr algn="ctr" defTabSz="609630">
                <a:lnSpc>
                  <a:spcPts val="2111"/>
                </a:lnSpc>
              </a:pPr>
              <a:r>
                <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sym typeface="Arimo Bold"/>
                </a:rPr>
                <a:t>Trial food </a:t>
              </a:r>
            </a:p>
            <a:p>
              <a:pPr algn="ctr" defTabSz="609630">
                <a:lnSpc>
                  <a:spcPts val="2111"/>
                </a:lnSpc>
              </a:pPr>
              <a:r>
                <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sym typeface="Arimo Bold"/>
                </a:rPr>
                <a:t>and treats</a:t>
              </a:r>
              <a:endPar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endParaRPr>
            </a:p>
          </p:txBody>
        </p:sp>
      </p:grpSp>
      <p:grpSp>
        <p:nvGrpSpPr>
          <p:cNvPr id="132" name="Group 37">
            <a:extLst>
              <a:ext uri="{FF2B5EF4-FFF2-40B4-BE49-F238E27FC236}">
                <a16:creationId xmlns:a16="http://schemas.microsoft.com/office/drawing/2014/main" id="{5B9F3DD1-E0A5-B093-96B0-578E32C1C859}"/>
              </a:ext>
            </a:extLst>
          </p:cNvPr>
          <p:cNvGrpSpPr/>
          <p:nvPr/>
        </p:nvGrpSpPr>
        <p:grpSpPr>
          <a:xfrm>
            <a:off x="6296208" y="3947358"/>
            <a:ext cx="1205757" cy="838822"/>
            <a:chOff x="0" y="-66675"/>
            <a:chExt cx="476349" cy="331386"/>
          </a:xfrm>
        </p:grpSpPr>
        <p:sp>
          <p:nvSpPr>
            <p:cNvPr id="133" name="Freeform 38">
              <a:extLst>
                <a:ext uri="{FF2B5EF4-FFF2-40B4-BE49-F238E27FC236}">
                  <a16:creationId xmlns:a16="http://schemas.microsoft.com/office/drawing/2014/main" id="{79A2B906-E800-7418-4C40-1AB4A4D4000A}"/>
                </a:ext>
              </a:extLst>
            </p:cNvPr>
            <p:cNvSpPr/>
            <p:nvPr/>
          </p:nvSpPr>
          <p:spPr>
            <a:xfrm>
              <a:off x="0" y="0"/>
              <a:ext cx="476349" cy="264711"/>
            </a:xfrm>
            <a:custGeom>
              <a:avLst/>
              <a:gdLst/>
              <a:ahLst/>
              <a:cxnLst/>
              <a:rect l="l" t="t" r="r" b="b"/>
              <a:pathLst>
                <a:path w="476349" h="264711">
                  <a:moveTo>
                    <a:pt x="89891" y="0"/>
                  </a:moveTo>
                  <a:lnTo>
                    <a:pt x="386457" y="0"/>
                  </a:lnTo>
                  <a:cubicBezTo>
                    <a:pt x="410298" y="0"/>
                    <a:pt x="433162" y="9471"/>
                    <a:pt x="450020" y="26328"/>
                  </a:cubicBezTo>
                  <a:cubicBezTo>
                    <a:pt x="466878" y="43186"/>
                    <a:pt x="476349" y="66051"/>
                    <a:pt x="476349" y="89891"/>
                  </a:cubicBezTo>
                  <a:lnTo>
                    <a:pt x="476349" y="174820"/>
                  </a:lnTo>
                  <a:cubicBezTo>
                    <a:pt x="476349" y="224466"/>
                    <a:pt x="436103" y="264711"/>
                    <a:pt x="386457" y="264711"/>
                  </a:cubicBezTo>
                  <a:lnTo>
                    <a:pt x="89891" y="264711"/>
                  </a:lnTo>
                  <a:cubicBezTo>
                    <a:pt x="66051" y="264711"/>
                    <a:pt x="43186" y="255241"/>
                    <a:pt x="26328" y="238383"/>
                  </a:cubicBezTo>
                  <a:cubicBezTo>
                    <a:pt x="9471" y="221525"/>
                    <a:pt x="0" y="198661"/>
                    <a:pt x="0" y="174820"/>
                  </a:cubicBezTo>
                  <a:lnTo>
                    <a:pt x="0" y="89891"/>
                  </a:lnTo>
                  <a:cubicBezTo>
                    <a:pt x="0" y="66051"/>
                    <a:pt x="9471" y="43186"/>
                    <a:pt x="26328" y="26328"/>
                  </a:cubicBezTo>
                  <a:cubicBezTo>
                    <a:pt x="43186" y="9471"/>
                    <a:pt x="66051" y="0"/>
                    <a:pt x="89891" y="0"/>
                  </a:cubicBezTo>
                  <a:close/>
                </a:path>
              </a:pathLst>
            </a:custGeom>
            <a:solidFill>
              <a:schemeClr val="tx1"/>
            </a:solidFill>
          </p:spPr>
          <p:txBody>
            <a:bodyPr/>
            <a:lstStyle/>
            <a:p>
              <a:pPr defTabSz="609630"/>
              <a:endParaRPr lang="en-US" sz="1200">
                <a:solidFill>
                  <a:prstClr val="black"/>
                </a:solidFill>
                <a:latin typeface="Calibri"/>
              </a:endParaRPr>
            </a:p>
          </p:txBody>
        </p:sp>
        <p:sp>
          <p:nvSpPr>
            <p:cNvPr id="134" name="TextBox 39">
              <a:extLst>
                <a:ext uri="{FF2B5EF4-FFF2-40B4-BE49-F238E27FC236}">
                  <a16:creationId xmlns:a16="http://schemas.microsoft.com/office/drawing/2014/main" id="{84CF10A3-64DC-C552-FE9C-E9C740C41F9A}"/>
                </a:ext>
              </a:extLst>
            </p:cNvPr>
            <p:cNvSpPr txBox="1"/>
            <p:nvPr/>
          </p:nvSpPr>
          <p:spPr>
            <a:xfrm>
              <a:off x="0" y="-66675"/>
              <a:ext cx="476349" cy="331386"/>
            </a:xfrm>
            <a:prstGeom prst="rect">
              <a:avLst/>
            </a:prstGeom>
          </p:spPr>
          <p:txBody>
            <a:bodyPr lIns="33867" tIns="33867" rIns="33867" bIns="33867" rtlCol="0" anchor="ctr"/>
            <a:lstStyle/>
            <a:p>
              <a:pPr algn="ctr" defTabSz="609630">
                <a:lnSpc>
                  <a:spcPts val="2111"/>
                </a:lnSpc>
              </a:pPr>
              <a:r>
                <a:rPr lang="en-US" sz="1466" b="1">
                  <a:solidFill>
                    <a:srgbClr val="FFFFFF"/>
                  </a:solidFill>
                  <a:latin typeface="Helvetica Neue" panose="02000503000000020004" pitchFamily="2" charset="0"/>
                  <a:ea typeface="Helvetica Neue" panose="02000503000000020004" pitchFamily="2" charset="0"/>
                  <a:cs typeface="Helvetica Neue" panose="02000503000000020004" pitchFamily="2" charset="0"/>
                  <a:sym typeface="Arimo Bold"/>
                </a:rPr>
                <a:t>Acclimation</a:t>
              </a:r>
            </a:p>
          </p:txBody>
        </p:sp>
      </p:grpSp>
      <p:sp>
        <p:nvSpPr>
          <p:cNvPr id="135" name="AutoShape 47">
            <a:extLst>
              <a:ext uri="{FF2B5EF4-FFF2-40B4-BE49-F238E27FC236}">
                <a16:creationId xmlns:a16="http://schemas.microsoft.com/office/drawing/2014/main" id="{9D781C62-A6EA-1BCE-24DA-D83D56932637}"/>
              </a:ext>
            </a:extLst>
          </p:cNvPr>
          <p:cNvSpPr/>
          <p:nvPr/>
        </p:nvSpPr>
        <p:spPr>
          <a:xfrm flipH="1">
            <a:off x="9748009" y="5483844"/>
            <a:ext cx="187931" cy="78756"/>
          </a:xfrm>
          <a:prstGeom prst="line">
            <a:avLst/>
          </a:prstGeom>
          <a:ln w="50800" cap="flat">
            <a:solidFill>
              <a:srgbClr val="EF8508"/>
            </a:solidFill>
            <a:prstDash val="sysDot"/>
            <a:headEnd type="none" w="sm" len="sm"/>
            <a:tailEnd type="arrow" w="med" len="sm"/>
          </a:ln>
        </p:spPr>
        <p:txBody>
          <a:bodyPr/>
          <a:lstStyle/>
          <a:p>
            <a:pPr defTabSz="609630"/>
            <a:endParaRPr lang="en-US" sz="1200">
              <a:solidFill>
                <a:prstClr val="black"/>
              </a:solidFill>
              <a:latin typeface="Calibri"/>
            </a:endParaRPr>
          </a:p>
        </p:txBody>
      </p:sp>
      <p:grpSp>
        <p:nvGrpSpPr>
          <p:cNvPr id="136" name="Group 28">
            <a:extLst>
              <a:ext uri="{FF2B5EF4-FFF2-40B4-BE49-F238E27FC236}">
                <a16:creationId xmlns:a16="http://schemas.microsoft.com/office/drawing/2014/main" id="{5A4EDE3C-7D3F-28ED-1FE5-9516B174C258}"/>
              </a:ext>
            </a:extLst>
          </p:cNvPr>
          <p:cNvGrpSpPr/>
          <p:nvPr/>
        </p:nvGrpSpPr>
        <p:grpSpPr>
          <a:xfrm>
            <a:off x="10015223" y="4876322"/>
            <a:ext cx="1266886" cy="838822"/>
            <a:chOff x="0" y="-66675"/>
            <a:chExt cx="500498" cy="331386"/>
          </a:xfrm>
        </p:grpSpPr>
        <p:sp>
          <p:nvSpPr>
            <p:cNvPr id="137" name="Freeform 29">
              <a:extLst>
                <a:ext uri="{FF2B5EF4-FFF2-40B4-BE49-F238E27FC236}">
                  <a16:creationId xmlns:a16="http://schemas.microsoft.com/office/drawing/2014/main" id="{2C241F17-A5B6-7979-E2AA-FE43FD1F381A}"/>
                </a:ext>
              </a:extLst>
            </p:cNvPr>
            <p:cNvSpPr/>
            <p:nvPr/>
          </p:nvSpPr>
          <p:spPr>
            <a:xfrm>
              <a:off x="0" y="0"/>
              <a:ext cx="500498" cy="264711"/>
            </a:xfrm>
            <a:custGeom>
              <a:avLst/>
              <a:gdLst/>
              <a:ahLst/>
              <a:cxnLst/>
              <a:rect l="l" t="t" r="r" b="b"/>
              <a:pathLst>
                <a:path w="500498" h="264711">
                  <a:moveTo>
                    <a:pt x="85554" y="0"/>
                  </a:moveTo>
                  <a:lnTo>
                    <a:pt x="414944" y="0"/>
                  </a:lnTo>
                  <a:cubicBezTo>
                    <a:pt x="437635" y="0"/>
                    <a:pt x="459396" y="9014"/>
                    <a:pt x="475440" y="25058"/>
                  </a:cubicBezTo>
                  <a:cubicBezTo>
                    <a:pt x="491484" y="41103"/>
                    <a:pt x="500498" y="62864"/>
                    <a:pt x="500498" y="85554"/>
                  </a:cubicBezTo>
                  <a:lnTo>
                    <a:pt x="500498" y="179158"/>
                  </a:lnTo>
                  <a:cubicBezTo>
                    <a:pt x="500498" y="226408"/>
                    <a:pt x="462194" y="264711"/>
                    <a:pt x="414944" y="264711"/>
                  </a:cubicBezTo>
                  <a:lnTo>
                    <a:pt x="85554" y="264711"/>
                  </a:lnTo>
                  <a:cubicBezTo>
                    <a:pt x="62864" y="264711"/>
                    <a:pt x="41103" y="255698"/>
                    <a:pt x="25058" y="239653"/>
                  </a:cubicBezTo>
                  <a:cubicBezTo>
                    <a:pt x="9014" y="223609"/>
                    <a:pt x="0" y="201848"/>
                    <a:pt x="0" y="179158"/>
                  </a:cubicBezTo>
                  <a:lnTo>
                    <a:pt x="0" y="85554"/>
                  </a:lnTo>
                  <a:cubicBezTo>
                    <a:pt x="0" y="62864"/>
                    <a:pt x="9014" y="41103"/>
                    <a:pt x="25058" y="25058"/>
                  </a:cubicBezTo>
                  <a:cubicBezTo>
                    <a:pt x="41103" y="9014"/>
                    <a:pt x="62864" y="0"/>
                    <a:pt x="85554" y="0"/>
                  </a:cubicBezTo>
                  <a:close/>
                </a:path>
              </a:pathLst>
            </a:custGeom>
            <a:solidFill>
              <a:schemeClr val="tx1"/>
            </a:solidFill>
          </p:spPr>
          <p:txBody>
            <a:bodyPr/>
            <a:lstStyle/>
            <a:p>
              <a:pPr defTabSz="609630"/>
              <a:endParaRPr lang="en-US" sz="1200">
                <a:solidFill>
                  <a:prstClr val="black"/>
                </a:solidFill>
                <a:latin typeface="Calibri"/>
              </a:endParaRPr>
            </a:p>
          </p:txBody>
        </p:sp>
        <p:sp>
          <p:nvSpPr>
            <p:cNvPr id="138" name="TextBox 30">
              <a:extLst>
                <a:ext uri="{FF2B5EF4-FFF2-40B4-BE49-F238E27FC236}">
                  <a16:creationId xmlns:a16="http://schemas.microsoft.com/office/drawing/2014/main" id="{741417AE-7B3B-8CCC-7E8E-F24FF155AB6C}"/>
                </a:ext>
              </a:extLst>
            </p:cNvPr>
            <p:cNvSpPr txBox="1"/>
            <p:nvPr/>
          </p:nvSpPr>
          <p:spPr>
            <a:xfrm>
              <a:off x="0" y="-66675"/>
              <a:ext cx="500498" cy="331386"/>
            </a:xfrm>
            <a:prstGeom prst="rect">
              <a:avLst/>
            </a:prstGeom>
          </p:spPr>
          <p:txBody>
            <a:bodyPr lIns="33867" tIns="33867" rIns="33867" bIns="33867" rtlCol="0" anchor="ctr"/>
            <a:lstStyle/>
            <a:p>
              <a:pPr algn="ctr" defTabSz="609630">
                <a:lnSpc>
                  <a:spcPts val="2111"/>
                </a:lnSpc>
              </a:pPr>
              <a:r>
                <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sym typeface="Arimo Bold"/>
                </a:rPr>
                <a:t>Transition </a:t>
              </a:r>
            </a:p>
            <a:p>
              <a:pPr algn="ctr" defTabSz="609630">
                <a:lnSpc>
                  <a:spcPts val="2111"/>
                </a:lnSpc>
              </a:pPr>
              <a:r>
                <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sym typeface="Arimo Bold"/>
                </a:rPr>
                <a:t>to senior</a:t>
              </a:r>
              <a:endParaRPr lang="en-US" sz="1433" b="1">
                <a:solidFill>
                  <a:srgbClr val="FFFFFF"/>
                </a:solidFill>
                <a:latin typeface="Helvetica Neue" panose="02000503000000020004" pitchFamily="2" charset="0"/>
                <a:ea typeface="Helvetica Neue" panose="02000503000000020004" pitchFamily="2" charset="0"/>
                <a:cs typeface="Helvetica Neue" panose="02000503000000020004" pitchFamily="2" charset="0"/>
              </a:endParaRPr>
            </a:p>
          </p:txBody>
        </p:sp>
      </p:grpSp>
      <p:pic>
        <p:nvPicPr>
          <p:cNvPr id="9" name="Picture 8" descr="A black background with white text&#10;&#10;Description automatically generated">
            <a:extLst>
              <a:ext uri="{FF2B5EF4-FFF2-40B4-BE49-F238E27FC236}">
                <a16:creationId xmlns:a16="http://schemas.microsoft.com/office/drawing/2014/main" id="{F969271B-5ED9-4B95-96EF-1AFF29A36CF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213161" y="3026917"/>
            <a:ext cx="1154075" cy="438192"/>
          </a:xfrm>
          <a:prstGeom prst="rect">
            <a:avLst/>
          </a:prstGeom>
        </p:spPr>
      </p:pic>
      <p:pic>
        <p:nvPicPr>
          <p:cNvPr id="16" name="Picture 15" descr="A purple text with a heart on it&#10;&#10;Description automatically generated">
            <a:extLst>
              <a:ext uri="{FF2B5EF4-FFF2-40B4-BE49-F238E27FC236}">
                <a16:creationId xmlns:a16="http://schemas.microsoft.com/office/drawing/2014/main" id="{188F7F31-212B-3437-BB7A-C02ECED631D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803933" y="3589120"/>
            <a:ext cx="1582635" cy="740333"/>
          </a:xfrm>
          <a:prstGeom prst="rect">
            <a:avLst/>
          </a:prstGeom>
        </p:spPr>
      </p:pic>
      <p:sp>
        <p:nvSpPr>
          <p:cNvPr id="10" name="TextBox 6">
            <a:extLst>
              <a:ext uri="{FF2B5EF4-FFF2-40B4-BE49-F238E27FC236}">
                <a16:creationId xmlns:a16="http://schemas.microsoft.com/office/drawing/2014/main" id="{A6DE03FE-3CD2-FF48-A1BB-82C8D656103E}"/>
              </a:ext>
            </a:extLst>
          </p:cNvPr>
          <p:cNvSpPr txBox="1"/>
          <p:nvPr/>
        </p:nvSpPr>
        <p:spPr>
          <a:xfrm>
            <a:off x="417815" y="421382"/>
            <a:ext cx="5028089" cy="1615827"/>
          </a:xfrm>
          <a:prstGeom prst="rect">
            <a:avLst/>
          </a:prstGeom>
        </p:spPr>
        <p:txBody>
          <a:bodyPr wrap="square" lIns="0" tIns="0" rIns="0" bIns="0" rtlCol="0" anchor="t">
            <a:spAutoFit/>
          </a:bodyPr>
          <a:lstStyle/>
          <a:p>
            <a:pPr algn="ctr" defTabSz="609630">
              <a:lnSpc>
                <a:spcPts val="4224"/>
              </a:lnSpc>
            </a:pPr>
            <a:r>
              <a:rPr lang="en-US" sz="4400" b="1">
                <a:solidFill>
                  <a:schemeClr val="bg2"/>
                </a:solidFill>
                <a:latin typeface="Helvetica Neue" panose="02000503000000020004" pitchFamily="2" charset="0"/>
                <a:ea typeface="Helvetica Neue" panose="02000503000000020004" pitchFamily="2" charset="0"/>
                <a:cs typeface="Helvetica Neue" panose="02000503000000020004" pitchFamily="2" charset="0"/>
                <a:sym typeface="Arimo Bold"/>
              </a:rPr>
              <a:t>Purina Data/Martech Ecosystem</a:t>
            </a:r>
          </a:p>
        </p:txBody>
      </p:sp>
      <p:sp>
        <p:nvSpPr>
          <p:cNvPr id="18" name="Rectangle 17">
            <a:extLst>
              <a:ext uri="{FF2B5EF4-FFF2-40B4-BE49-F238E27FC236}">
                <a16:creationId xmlns:a16="http://schemas.microsoft.com/office/drawing/2014/main" id="{6E3E8F0F-927F-1060-052C-BC971A376A0B}"/>
              </a:ext>
            </a:extLst>
          </p:cNvPr>
          <p:cNvSpPr/>
          <p:nvPr/>
        </p:nvSpPr>
        <p:spPr>
          <a:xfrm>
            <a:off x="7139956" y="505561"/>
            <a:ext cx="3759886" cy="461896"/>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rgbClr val="FF0000"/>
                </a:solidFill>
                <a:highlight>
                  <a:srgbClr val="FFFF00"/>
                </a:highlight>
                <a:latin typeface="Roboto Light" pitchFamily="2" charset="0"/>
                <a:ea typeface="Roboto Light" pitchFamily="2" charset="0"/>
              </a:rPr>
              <a:t>Check with Amelia on Visual for Lifecycle </a:t>
            </a:r>
          </a:p>
        </p:txBody>
      </p:sp>
    </p:spTree>
    <p:extLst>
      <p:ext uri="{BB962C8B-B14F-4D97-AF65-F5344CB8AC3E}">
        <p14:creationId xmlns:p14="http://schemas.microsoft.com/office/powerpoint/2010/main" val="5021017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332AF-78B4-10D6-AFB4-6ECE2D32829B}"/>
            </a:ext>
          </a:extLst>
        </p:cNvPr>
        <p:cNvGrpSpPr/>
        <p:nvPr/>
      </p:nvGrpSpPr>
      <p:grpSpPr>
        <a:xfrm>
          <a:off x="0" y="0"/>
          <a:ext cx="0" cy="0"/>
          <a:chOff x="0" y="0"/>
          <a:chExt cx="0" cy="0"/>
        </a:xfrm>
      </p:grpSpPr>
      <p:grpSp>
        <p:nvGrpSpPr>
          <p:cNvPr id="234" name="Group 233">
            <a:extLst>
              <a:ext uri="{FF2B5EF4-FFF2-40B4-BE49-F238E27FC236}">
                <a16:creationId xmlns:a16="http://schemas.microsoft.com/office/drawing/2014/main" id="{133A7732-B91A-3618-AA3F-39A6EDD03D33}"/>
              </a:ext>
            </a:extLst>
          </p:cNvPr>
          <p:cNvGrpSpPr>
            <a:grpSpLocks/>
          </p:cNvGrpSpPr>
          <p:nvPr/>
        </p:nvGrpSpPr>
        <p:grpSpPr>
          <a:xfrm>
            <a:off x="706537" y="925979"/>
            <a:ext cx="10741281" cy="3614379"/>
            <a:chOff x="719483" y="2569288"/>
            <a:chExt cx="10741281" cy="3614379"/>
          </a:xfrm>
        </p:grpSpPr>
        <p:grpSp>
          <p:nvGrpSpPr>
            <p:cNvPr id="154" name="Group 153">
              <a:extLst>
                <a:ext uri="{FF2B5EF4-FFF2-40B4-BE49-F238E27FC236}">
                  <a16:creationId xmlns:a16="http://schemas.microsoft.com/office/drawing/2014/main" id="{2A440939-E70A-FDCF-8362-F5F06C21B939}"/>
                </a:ext>
              </a:extLst>
            </p:cNvPr>
            <p:cNvGrpSpPr>
              <a:grpSpLocks/>
            </p:cNvGrpSpPr>
            <p:nvPr/>
          </p:nvGrpSpPr>
          <p:grpSpPr>
            <a:xfrm>
              <a:off x="719483" y="3122929"/>
              <a:ext cx="10741280" cy="3060738"/>
              <a:chOff x="654241" y="3178575"/>
              <a:chExt cx="11361249" cy="3237398"/>
            </a:xfrm>
          </p:grpSpPr>
          <p:sp>
            <p:nvSpPr>
              <p:cNvPr id="160" name="Arrow: Pentagon 33">
                <a:extLst>
                  <a:ext uri="{FF2B5EF4-FFF2-40B4-BE49-F238E27FC236}">
                    <a16:creationId xmlns:a16="http://schemas.microsoft.com/office/drawing/2014/main" id="{225F8157-8FEE-5E95-5C3C-08579900ACD2}"/>
                  </a:ext>
                </a:extLst>
              </p:cNvPr>
              <p:cNvSpPr>
                <a:spLocks/>
              </p:cNvSpPr>
              <p:nvPr/>
            </p:nvSpPr>
            <p:spPr>
              <a:xfrm>
                <a:off x="666672" y="3178575"/>
                <a:ext cx="2708684" cy="342057"/>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1</a:t>
                </a:r>
              </a:p>
            </p:txBody>
          </p:sp>
          <p:sp>
            <p:nvSpPr>
              <p:cNvPr id="161" name="Arrow: Pentagon 34">
                <a:extLst>
                  <a:ext uri="{FF2B5EF4-FFF2-40B4-BE49-F238E27FC236}">
                    <a16:creationId xmlns:a16="http://schemas.microsoft.com/office/drawing/2014/main" id="{4B225D36-51C4-0D29-ADC4-8AE23955A0BB}"/>
                  </a:ext>
                </a:extLst>
              </p:cNvPr>
              <p:cNvSpPr>
                <a:spLocks/>
              </p:cNvSpPr>
              <p:nvPr/>
            </p:nvSpPr>
            <p:spPr>
              <a:xfrm>
                <a:off x="3476331" y="3178575"/>
                <a:ext cx="3067217" cy="342057"/>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2</a:t>
                </a:r>
              </a:p>
            </p:txBody>
          </p:sp>
          <p:sp>
            <p:nvSpPr>
              <p:cNvPr id="162" name="Arrow: Pentagon 6">
                <a:extLst>
                  <a:ext uri="{FF2B5EF4-FFF2-40B4-BE49-F238E27FC236}">
                    <a16:creationId xmlns:a16="http://schemas.microsoft.com/office/drawing/2014/main" id="{65F1E279-4D21-F738-6C0F-72EFDDA70020}"/>
                  </a:ext>
                </a:extLst>
              </p:cNvPr>
              <p:cNvSpPr>
                <a:spLocks/>
              </p:cNvSpPr>
              <p:nvPr/>
            </p:nvSpPr>
            <p:spPr>
              <a:xfrm>
                <a:off x="6644522" y="3179004"/>
                <a:ext cx="5351065" cy="340222"/>
              </a:xfrm>
              <a:prstGeom prst="rect">
                <a:avLst/>
              </a:prstGeom>
              <a:solidFill>
                <a:srgbClr val="2B2B2B"/>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b="1">
                    <a:solidFill>
                      <a:schemeClr val="bg1"/>
                    </a:solidFill>
                    <a:latin typeface="Inter" panose="02000503000000020004" pitchFamily="2" charset="0"/>
                    <a:ea typeface="Inter" panose="02000503000000020004" pitchFamily="2" charset="0"/>
                    <a:cs typeface="Arial" panose="020B0604020202020204" pitchFamily="34" charset="0"/>
                  </a:rPr>
                  <a:t>Phase 3</a:t>
                </a:r>
              </a:p>
            </p:txBody>
          </p:sp>
          <p:sp>
            <p:nvSpPr>
              <p:cNvPr id="163" name="Arrow: Pentagon 67">
                <a:extLst>
                  <a:ext uri="{FF2B5EF4-FFF2-40B4-BE49-F238E27FC236}">
                    <a16:creationId xmlns:a16="http://schemas.microsoft.com/office/drawing/2014/main" id="{646AFDD3-298C-8EC7-9693-E13E3C0494CD}"/>
                  </a:ext>
                </a:extLst>
              </p:cNvPr>
              <p:cNvSpPr>
                <a:spLocks/>
              </p:cNvSpPr>
              <p:nvPr/>
            </p:nvSpPr>
            <p:spPr>
              <a:xfrm>
                <a:off x="2399486" y="6115698"/>
                <a:ext cx="9616004" cy="300275"/>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Observability / Monitoring / Alerting</a:t>
                </a:r>
              </a:p>
            </p:txBody>
          </p:sp>
          <p:grpSp>
            <p:nvGrpSpPr>
              <p:cNvPr id="164" name="Group 163">
                <a:extLst>
                  <a:ext uri="{FF2B5EF4-FFF2-40B4-BE49-F238E27FC236}">
                    <a16:creationId xmlns:a16="http://schemas.microsoft.com/office/drawing/2014/main" id="{D228AB34-9D47-1A14-4169-01528C6D0A5C}"/>
                  </a:ext>
                </a:extLst>
              </p:cNvPr>
              <p:cNvGrpSpPr>
                <a:grpSpLocks/>
              </p:cNvGrpSpPr>
              <p:nvPr/>
            </p:nvGrpSpPr>
            <p:grpSpPr>
              <a:xfrm>
                <a:off x="654241" y="3660892"/>
                <a:ext cx="10685866" cy="308870"/>
                <a:chOff x="654241" y="3660892"/>
                <a:chExt cx="10685866" cy="308870"/>
              </a:xfrm>
            </p:grpSpPr>
            <p:sp>
              <p:nvSpPr>
                <p:cNvPr id="185" name="Arrow: Pentagon 67">
                  <a:extLst>
                    <a:ext uri="{FF2B5EF4-FFF2-40B4-BE49-F238E27FC236}">
                      <a16:creationId xmlns:a16="http://schemas.microsoft.com/office/drawing/2014/main" id="{D53A3795-5F46-70E6-C655-B7AD66457E75}"/>
                    </a:ext>
                  </a:extLst>
                </p:cNvPr>
                <p:cNvSpPr>
                  <a:spLocks/>
                </p:cNvSpPr>
                <p:nvPr/>
              </p:nvSpPr>
              <p:spPr>
                <a:xfrm>
                  <a:off x="7129109" y="3672853"/>
                  <a:ext cx="4210998"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Partnership Enablement – attribution and analytics</a:t>
                  </a:r>
                </a:p>
              </p:txBody>
            </p:sp>
            <p:sp>
              <p:nvSpPr>
                <p:cNvPr id="186" name="Arrow: Pentagon 67">
                  <a:extLst>
                    <a:ext uri="{FF2B5EF4-FFF2-40B4-BE49-F238E27FC236}">
                      <a16:creationId xmlns:a16="http://schemas.microsoft.com/office/drawing/2014/main" id="{405385EB-79FA-2001-CD7C-392B40625F9F}"/>
                    </a:ext>
                  </a:extLst>
                </p:cNvPr>
                <p:cNvSpPr>
                  <a:spLocks/>
                </p:cNvSpPr>
                <p:nvPr/>
              </p:nvSpPr>
              <p:spPr>
                <a:xfrm>
                  <a:off x="654241" y="3660892"/>
                  <a:ext cx="1303109" cy="296909"/>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Model</a:t>
                  </a:r>
                </a:p>
              </p:txBody>
            </p:sp>
            <p:sp>
              <p:nvSpPr>
                <p:cNvPr id="187" name="Arrow: Pentagon 67">
                  <a:extLst>
                    <a:ext uri="{FF2B5EF4-FFF2-40B4-BE49-F238E27FC236}">
                      <a16:creationId xmlns:a16="http://schemas.microsoft.com/office/drawing/2014/main" id="{A4D26A22-6279-67EE-12A7-1B938D1AA574}"/>
                    </a:ext>
                  </a:extLst>
                </p:cNvPr>
                <p:cNvSpPr>
                  <a:spLocks/>
                </p:cNvSpPr>
                <p:nvPr/>
              </p:nvSpPr>
              <p:spPr>
                <a:xfrm>
                  <a:off x="1931645" y="3660892"/>
                  <a:ext cx="3067217"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Governance / Event Governance</a:t>
                  </a:r>
                </a:p>
              </p:txBody>
            </p:sp>
            <p:sp>
              <p:nvSpPr>
                <p:cNvPr id="188" name="Arrow: Pentagon 67">
                  <a:extLst>
                    <a:ext uri="{FF2B5EF4-FFF2-40B4-BE49-F238E27FC236}">
                      <a16:creationId xmlns:a16="http://schemas.microsoft.com/office/drawing/2014/main" id="{04409953-B150-BF66-E228-5EF89F978802}"/>
                    </a:ext>
                  </a:extLst>
                </p:cNvPr>
                <p:cNvSpPr>
                  <a:spLocks/>
                </p:cNvSpPr>
                <p:nvPr/>
              </p:nvSpPr>
              <p:spPr>
                <a:xfrm>
                  <a:off x="4973157" y="3660892"/>
                  <a:ext cx="2181658" cy="2969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SFMC Audience Creation</a:t>
                  </a:r>
                </a:p>
              </p:txBody>
            </p:sp>
          </p:grpSp>
          <p:grpSp>
            <p:nvGrpSpPr>
              <p:cNvPr id="165" name="Group 164">
                <a:extLst>
                  <a:ext uri="{FF2B5EF4-FFF2-40B4-BE49-F238E27FC236}">
                    <a16:creationId xmlns:a16="http://schemas.microsoft.com/office/drawing/2014/main" id="{D7AE0265-5204-745F-C52E-645AE36D4C8E}"/>
                  </a:ext>
                </a:extLst>
              </p:cNvPr>
              <p:cNvGrpSpPr>
                <a:grpSpLocks/>
              </p:cNvGrpSpPr>
              <p:nvPr/>
            </p:nvGrpSpPr>
            <p:grpSpPr>
              <a:xfrm>
                <a:off x="834350" y="4090942"/>
                <a:ext cx="11161231" cy="308799"/>
                <a:chOff x="834350" y="4054148"/>
                <a:chExt cx="11161231" cy="308799"/>
              </a:xfrm>
            </p:grpSpPr>
            <p:sp>
              <p:nvSpPr>
                <p:cNvPr id="180" name="Arrow: Pentagon 67">
                  <a:extLst>
                    <a:ext uri="{FF2B5EF4-FFF2-40B4-BE49-F238E27FC236}">
                      <a16:creationId xmlns:a16="http://schemas.microsoft.com/office/drawing/2014/main" id="{350A0282-D5FD-8D9A-A0E2-851AE2A6DDBF}"/>
                    </a:ext>
                  </a:extLst>
                </p:cNvPr>
                <p:cNvSpPr>
                  <a:spLocks/>
                </p:cNvSpPr>
                <p:nvPr/>
              </p:nvSpPr>
              <p:spPr>
                <a:xfrm>
                  <a:off x="834350" y="4062674"/>
                  <a:ext cx="2003338" cy="296909"/>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Initial Core Identity</a:t>
                  </a:r>
                </a:p>
              </p:txBody>
            </p:sp>
            <p:sp>
              <p:nvSpPr>
                <p:cNvPr id="181" name="Arrow: Pentagon 67">
                  <a:extLst>
                    <a:ext uri="{FF2B5EF4-FFF2-40B4-BE49-F238E27FC236}">
                      <a16:creationId xmlns:a16="http://schemas.microsoft.com/office/drawing/2014/main" id="{662A0AA6-0C8B-D5AE-01A6-DA958831CBDF}"/>
                    </a:ext>
                  </a:extLst>
                </p:cNvPr>
                <p:cNvSpPr>
                  <a:spLocks/>
                </p:cNvSpPr>
                <p:nvPr/>
              </p:nvSpPr>
              <p:spPr>
                <a:xfrm>
                  <a:off x="2814942" y="4054148"/>
                  <a:ext cx="2649989" cy="3002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Reverse ETL &amp; Linked Audiences</a:t>
                  </a:r>
                </a:p>
              </p:txBody>
            </p:sp>
            <p:sp>
              <p:nvSpPr>
                <p:cNvPr id="182" name="Arrow: Pentagon 67">
                  <a:extLst>
                    <a:ext uri="{FF2B5EF4-FFF2-40B4-BE49-F238E27FC236}">
                      <a16:creationId xmlns:a16="http://schemas.microsoft.com/office/drawing/2014/main" id="{63A388B3-6D11-4A6F-9371-64939C26894D}"/>
                    </a:ext>
                  </a:extLst>
                </p:cNvPr>
                <p:cNvSpPr>
                  <a:spLocks/>
                </p:cNvSpPr>
                <p:nvPr/>
              </p:nvSpPr>
              <p:spPr>
                <a:xfrm>
                  <a:off x="5442185" y="4062673"/>
                  <a:ext cx="2023040" cy="3002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Activation Governance</a:t>
                  </a:r>
                </a:p>
              </p:txBody>
            </p:sp>
            <p:sp>
              <p:nvSpPr>
                <p:cNvPr id="183" name="Arrow: Pentagon 67">
                  <a:extLst>
                    <a:ext uri="{FF2B5EF4-FFF2-40B4-BE49-F238E27FC236}">
                      <a16:creationId xmlns:a16="http://schemas.microsoft.com/office/drawing/2014/main" id="{91FF2230-2E4D-FD28-3C22-6C1DC8044898}"/>
                    </a:ext>
                  </a:extLst>
                </p:cNvPr>
                <p:cNvSpPr>
                  <a:spLocks/>
                </p:cNvSpPr>
                <p:nvPr/>
              </p:nvSpPr>
              <p:spPr>
                <a:xfrm>
                  <a:off x="7442479" y="4054148"/>
                  <a:ext cx="2377079" cy="305435"/>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Migrate Offers Engine</a:t>
                  </a:r>
                </a:p>
              </p:txBody>
            </p:sp>
            <p:sp>
              <p:nvSpPr>
                <p:cNvPr id="184" name="Arrow: Pentagon 67">
                  <a:extLst>
                    <a:ext uri="{FF2B5EF4-FFF2-40B4-BE49-F238E27FC236}">
                      <a16:creationId xmlns:a16="http://schemas.microsoft.com/office/drawing/2014/main" id="{74066DDF-8352-889C-D7C2-97165580557D}"/>
                    </a:ext>
                  </a:extLst>
                </p:cNvPr>
                <p:cNvSpPr>
                  <a:spLocks/>
                </p:cNvSpPr>
                <p:nvPr/>
              </p:nvSpPr>
              <p:spPr>
                <a:xfrm>
                  <a:off x="9796812" y="4054148"/>
                  <a:ext cx="2198769" cy="300274"/>
                </a:xfrm>
                <a:prstGeom prst="notchedRightArrow">
                  <a:avLst>
                    <a:gd name="adj1" fmla="val 100000"/>
                    <a:gd name="adj2" fmla="val 50000"/>
                  </a:avLst>
                </a:prstGeom>
                <a:solidFill>
                  <a:schemeClr val="bg1">
                    <a:lumMod val="65000"/>
                    <a:alpha val="33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Enable AI/ML capabilities</a:t>
                  </a:r>
                </a:p>
              </p:txBody>
            </p:sp>
          </p:grpSp>
          <p:grpSp>
            <p:nvGrpSpPr>
              <p:cNvPr id="166" name="Group 165">
                <a:extLst>
                  <a:ext uri="{FF2B5EF4-FFF2-40B4-BE49-F238E27FC236}">
                    <a16:creationId xmlns:a16="http://schemas.microsoft.com/office/drawing/2014/main" id="{4AAF6E58-9228-9C13-B396-A48EB1621BBC}"/>
                  </a:ext>
                </a:extLst>
              </p:cNvPr>
              <p:cNvGrpSpPr>
                <a:grpSpLocks/>
              </p:cNvGrpSpPr>
              <p:nvPr/>
            </p:nvGrpSpPr>
            <p:grpSpPr>
              <a:xfrm>
                <a:off x="1129317" y="4520921"/>
                <a:ext cx="10162517" cy="469826"/>
                <a:chOff x="1129317" y="4449864"/>
                <a:chExt cx="10162517" cy="469826"/>
              </a:xfrm>
            </p:grpSpPr>
            <p:sp>
              <p:nvSpPr>
                <p:cNvPr id="176" name="Arrow: Pentagon 67">
                  <a:extLst>
                    <a:ext uri="{FF2B5EF4-FFF2-40B4-BE49-F238E27FC236}">
                      <a16:creationId xmlns:a16="http://schemas.microsoft.com/office/drawing/2014/main" id="{7573D66A-B64D-458F-259F-E19EF31E4540}"/>
                    </a:ext>
                  </a:extLst>
                </p:cNvPr>
                <p:cNvSpPr>
                  <a:spLocks/>
                </p:cNvSpPr>
                <p:nvPr/>
              </p:nvSpPr>
              <p:spPr>
                <a:xfrm>
                  <a:off x="1129317" y="4460881"/>
                  <a:ext cx="2383065" cy="458807"/>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Privacy/Consent Management</a:t>
                  </a:r>
                </a:p>
              </p:txBody>
            </p:sp>
            <p:sp>
              <p:nvSpPr>
                <p:cNvPr id="177" name="Arrow: Pentagon 67">
                  <a:extLst>
                    <a:ext uri="{FF2B5EF4-FFF2-40B4-BE49-F238E27FC236}">
                      <a16:creationId xmlns:a16="http://schemas.microsoft.com/office/drawing/2014/main" id="{DA173458-E902-AC37-724A-AC10505D971C}"/>
                    </a:ext>
                  </a:extLst>
                </p:cNvPr>
                <p:cNvSpPr>
                  <a:spLocks/>
                </p:cNvSpPr>
                <p:nvPr/>
              </p:nvSpPr>
              <p:spPr>
                <a:xfrm>
                  <a:off x="3486782" y="4460881"/>
                  <a:ext cx="2383065" cy="458807"/>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a:solidFill>
                        <a:sysClr val="windowText" lastClr="000000"/>
                      </a:solidFill>
                      <a:latin typeface="Inter" panose="02000503000000020004" pitchFamily="2" charset="0"/>
                      <a:ea typeface="Inter" panose="02000503000000020004" pitchFamily="2" charset="0"/>
                      <a:cs typeface="Arial" panose="020B0604020202020204" pitchFamily="34" charset="0"/>
                    </a:rPr>
                    <a:t>Migrate to new user source of truth</a:t>
                  </a:r>
                </a:p>
              </p:txBody>
            </p:sp>
            <p:sp>
              <p:nvSpPr>
                <p:cNvPr id="178" name="Arrow: Pentagon 67">
                  <a:extLst>
                    <a:ext uri="{FF2B5EF4-FFF2-40B4-BE49-F238E27FC236}">
                      <a16:creationId xmlns:a16="http://schemas.microsoft.com/office/drawing/2014/main" id="{E3845804-6E76-743F-E402-BA1B8FC94637}"/>
                    </a:ext>
                  </a:extLst>
                </p:cNvPr>
                <p:cNvSpPr>
                  <a:spLocks/>
                </p:cNvSpPr>
                <p:nvPr/>
              </p:nvSpPr>
              <p:spPr>
                <a:xfrm>
                  <a:off x="5844247" y="4460881"/>
                  <a:ext cx="2383065" cy="458809"/>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Retire Legacy SOT</a:t>
                  </a:r>
                </a:p>
              </p:txBody>
            </p:sp>
            <p:sp>
              <p:nvSpPr>
                <p:cNvPr id="179" name="Arrow: Pentagon 67">
                  <a:extLst>
                    <a:ext uri="{FF2B5EF4-FFF2-40B4-BE49-F238E27FC236}">
                      <a16:creationId xmlns:a16="http://schemas.microsoft.com/office/drawing/2014/main" id="{9D2B3185-1500-42AA-C5BF-7FC1BBD17972}"/>
                    </a:ext>
                  </a:extLst>
                </p:cNvPr>
                <p:cNvSpPr>
                  <a:spLocks/>
                </p:cNvSpPr>
                <p:nvPr/>
              </p:nvSpPr>
              <p:spPr>
                <a:xfrm>
                  <a:off x="8201712" y="4449864"/>
                  <a:ext cx="3090122" cy="457200"/>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a:solidFill>
                        <a:sysClr val="windowText" lastClr="000000"/>
                      </a:solidFill>
                      <a:latin typeface="Inter" panose="02000503000000020004" pitchFamily="2" charset="0"/>
                      <a:ea typeface="Inter" panose="02000503000000020004" pitchFamily="2" charset="0"/>
                      <a:cs typeface="Arial" panose="020B0604020202020204" pitchFamily="34" charset="0"/>
                    </a:rPr>
                    <a:t>Omni-Channel Automation and Innovation</a:t>
                  </a:r>
                </a:p>
              </p:txBody>
            </p:sp>
          </p:grpSp>
          <p:grpSp>
            <p:nvGrpSpPr>
              <p:cNvPr id="167" name="Group 166">
                <a:extLst>
                  <a:ext uri="{FF2B5EF4-FFF2-40B4-BE49-F238E27FC236}">
                    <a16:creationId xmlns:a16="http://schemas.microsoft.com/office/drawing/2014/main" id="{79F2A244-1FD5-6C3D-C3AF-D45DE005456B}"/>
                  </a:ext>
                </a:extLst>
              </p:cNvPr>
              <p:cNvGrpSpPr>
                <a:grpSpLocks/>
              </p:cNvGrpSpPr>
              <p:nvPr/>
            </p:nvGrpSpPr>
            <p:grpSpPr>
              <a:xfrm>
                <a:off x="1688035" y="5683203"/>
                <a:ext cx="10282226" cy="311316"/>
                <a:chOff x="1713352" y="5479218"/>
                <a:chExt cx="10282226" cy="311316"/>
              </a:xfrm>
            </p:grpSpPr>
            <p:sp>
              <p:nvSpPr>
                <p:cNvPr id="173" name="Arrow: Pentagon 67">
                  <a:extLst>
                    <a:ext uri="{FF2B5EF4-FFF2-40B4-BE49-F238E27FC236}">
                      <a16:creationId xmlns:a16="http://schemas.microsoft.com/office/drawing/2014/main" id="{C49FBBFF-AB0D-462F-841B-C95BDF7B0813}"/>
                    </a:ext>
                  </a:extLst>
                </p:cNvPr>
                <p:cNvSpPr>
                  <a:spLocks/>
                </p:cNvSpPr>
                <p:nvPr/>
              </p:nvSpPr>
              <p:spPr>
                <a:xfrm>
                  <a:off x="1713352" y="5479218"/>
                  <a:ext cx="2431063" cy="301752"/>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Activation Platform Integration</a:t>
                  </a:r>
                </a:p>
              </p:txBody>
            </p:sp>
            <p:sp>
              <p:nvSpPr>
                <p:cNvPr id="174" name="Arrow: Pentagon 67">
                  <a:extLst>
                    <a:ext uri="{FF2B5EF4-FFF2-40B4-BE49-F238E27FC236}">
                      <a16:creationId xmlns:a16="http://schemas.microsoft.com/office/drawing/2014/main" id="{47AEF451-5685-5075-0535-4B892B615D5C}"/>
                    </a:ext>
                  </a:extLst>
                </p:cNvPr>
                <p:cNvSpPr>
                  <a:spLocks/>
                </p:cNvSpPr>
                <p:nvPr/>
              </p:nvSpPr>
              <p:spPr>
                <a:xfrm>
                  <a:off x="4117486" y="5488782"/>
                  <a:ext cx="3885970" cy="301752"/>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Campaign Automatization</a:t>
                  </a:r>
                </a:p>
              </p:txBody>
            </p:sp>
            <p:sp>
              <p:nvSpPr>
                <p:cNvPr id="175" name="Arrow: Pentagon 67">
                  <a:extLst>
                    <a:ext uri="{FF2B5EF4-FFF2-40B4-BE49-F238E27FC236}">
                      <a16:creationId xmlns:a16="http://schemas.microsoft.com/office/drawing/2014/main" id="{B7FEDEC5-D872-5409-D014-3E0662FDBAFE}"/>
                    </a:ext>
                  </a:extLst>
                </p:cNvPr>
                <p:cNvSpPr>
                  <a:spLocks/>
                </p:cNvSpPr>
                <p:nvPr/>
              </p:nvSpPr>
              <p:spPr>
                <a:xfrm>
                  <a:off x="7976527" y="5488782"/>
                  <a:ext cx="4019051" cy="301752"/>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a:solidFill>
                        <a:sysClr val="windowText" lastClr="000000"/>
                      </a:solidFill>
                      <a:latin typeface="Inter" panose="02000503000000020004" pitchFamily="2" charset="0"/>
                      <a:ea typeface="Inter" panose="02000503000000020004" pitchFamily="2" charset="0"/>
                      <a:cs typeface="Arial" panose="020B0604020202020204" pitchFamily="34" charset="0"/>
                    </a:rPr>
                    <a:t>Standardized &amp; Automated Campaign Reporting</a:t>
                  </a:r>
                </a:p>
              </p:txBody>
            </p:sp>
          </p:grpSp>
          <p:grpSp>
            <p:nvGrpSpPr>
              <p:cNvPr id="168" name="Group 167">
                <a:extLst>
                  <a:ext uri="{FF2B5EF4-FFF2-40B4-BE49-F238E27FC236}">
                    <a16:creationId xmlns:a16="http://schemas.microsoft.com/office/drawing/2014/main" id="{622265F2-9196-892D-A649-1FA2AD8851D4}"/>
                  </a:ext>
                </a:extLst>
              </p:cNvPr>
              <p:cNvGrpSpPr>
                <a:grpSpLocks/>
              </p:cNvGrpSpPr>
              <p:nvPr/>
            </p:nvGrpSpPr>
            <p:grpSpPr>
              <a:xfrm>
                <a:off x="1291550" y="5111927"/>
                <a:ext cx="9299345" cy="450096"/>
                <a:chOff x="1291550" y="5026060"/>
                <a:chExt cx="9299345" cy="450096"/>
              </a:xfrm>
            </p:grpSpPr>
            <p:sp>
              <p:nvSpPr>
                <p:cNvPr id="170" name="Arrow: Pentagon 67">
                  <a:extLst>
                    <a:ext uri="{FF2B5EF4-FFF2-40B4-BE49-F238E27FC236}">
                      <a16:creationId xmlns:a16="http://schemas.microsoft.com/office/drawing/2014/main" id="{4A68FFEF-51D5-ACD8-F456-A2CCC585C7C0}"/>
                    </a:ext>
                  </a:extLst>
                </p:cNvPr>
                <p:cNvSpPr>
                  <a:spLocks/>
                </p:cNvSpPr>
                <p:nvPr/>
              </p:nvSpPr>
              <p:spPr>
                <a:xfrm>
                  <a:off x="1291550" y="5026060"/>
                  <a:ext cx="2379136" cy="444574"/>
                </a:xfrm>
                <a:prstGeom prst="homePlate">
                  <a:avLst>
                    <a:gd name="adj" fmla="val 36587"/>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Site Tagging &amp; Events</a:t>
                  </a:r>
                </a:p>
              </p:txBody>
            </p:sp>
            <p:sp>
              <p:nvSpPr>
                <p:cNvPr id="171" name="Arrow: Pentagon 67">
                  <a:extLst>
                    <a:ext uri="{FF2B5EF4-FFF2-40B4-BE49-F238E27FC236}">
                      <a16:creationId xmlns:a16="http://schemas.microsoft.com/office/drawing/2014/main" id="{DA05BB5D-F37F-76B4-7687-440841785D69}"/>
                    </a:ext>
                  </a:extLst>
                </p:cNvPr>
                <p:cNvSpPr>
                  <a:spLocks/>
                </p:cNvSpPr>
                <p:nvPr/>
              </p:nvSpPr>
              <p:spPr>
                <a:xfrm>
                  <a:off x="3647272" y="5031582"/>
                  <a:ext cx="4034015" cy="4445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Real-Time Engine Legacy Migration</a:t>
                  </a:r>
                </a:p>
              </p:txBody>
            </p:sp>
            <p:sp>
              <p:nvSpPr>
                <p:cNvPr id="172" name="Arrow: Pentagon 67">
                  <a:extLst>
                    <a:ext uri="{FF2B5EF4-FFF2-40B4-BE49-F238E27FC236}">
                      <a16:creationId xmlns:a16="http://schemas.microsoft.com/office/drawing/2014/main" id="{42378DC7-E0E9-159F-F024-F6850DFB1F81}"/>
                    </a:ext>
                  </a:extLst>
                </p:cNvPr>
                <p:cNvSpPr>
                  <a:spLocks/>
                </p:cNvSpPr>
                <p:nvPr/>
              </p:nvSpPr>
              <p:spPr>
                <a:xfrm>
                  <a:off x="7657873" y="5031582"/>
                  <a:ext cx="2933022" cy="444574"/>
                </a:xfrm>
                <a:prstGeom prst="notchedRightArrow">
                  <a:avLst>
                    <a:gd name="adj1" fmla="val 100000"/>
                    <a:gd name="adj2" fmla="val 50000"/>
                  </a:avLst>
                </a:prstGeom>
                <a:solidFill>
                  <a:schemeClr val="bg2"/>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ysClr val="windowText" lastClr="000000"/>
                      </a:solidFill>
                      <a:latin typeface="Inter" panose="02000503000000020004" pitchFamily="2" charset="0"/>
                      <a:ea typeface="Inter" panose="02000503000000020004" pitchFamily="2" charset="0"/>
                      <a:cs typeface="Arial" panose="020B0604020202020204" pitchFamily="34" charset="0"/>
                    </a:rPr>
                    <a:t>Data Warehouse / Reporting Foundation</a:t>
                  </a:r>
                </a:p>
              </p:txBody>
            </p:sp>
          </p:grpSp>
        </p:grpSp>
        <p:sp>
          <p:nvSpPr>
            <p:cNvPr id="221" name="Arrow: Pentagon 33">
              <a:extLst>
                <a:ext uri="{FF2B5EF4-FFF2-40B4-BE49-F238E27FC236}">
                  <a16:creationId xmlns:a16="http://schemas.microsoft.com/office/drawing/2014/main" id="{40C60A7A-099B-2CF8-F9FA-137986D0285D}"/>
                </a:ext>
              </a:extLst>
            </p:cNvPr>
            <p:cNvSpPr>
              <a:spLocks/>
            </p:cNvSpPr>
            <p:nvPr/>
          </p:nvSpPr>
          <p:spPr>
            <a:xfrm>
              <a:off x="731236" y="2569288"/>
              <a:ext cx="10729528" cy="427766"/>
            </a:xfrm>
            <a:prstGeom prst="rect">
              <a:avLst/>
            </a:prstGeom>
            <a:solidFill>
              <a:srgbClr val="E91C24"/>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a:solidFill>
                    <a:schemeClr val="bg1"/>
                  </a:solidFill>
                  <a:latin typeface="Inter" panose="02000503000000020004" pitchFamily="2" charset="0"/>
                  <a:ea typeface="Inter" panose="02000503000000020004" pitchFamily="2" charset="0"/>
                  <a:cs typeface="Arial" panose="020B0604020202020204" pitchFamily="34" charset="0"/>
                </a:rPr>
                <a:t>The Plan</a:t>
              </a:r>
            </a:p>
          </p:txBody>
        </p:sp>
      </p:grpSp>
      <p:pic>
        <p:nvPicPr>
          <p:cNvPr id="24" name="Graphic 23" descr="Unlock with solid fill">
            <a:extLst>
              <a:ext uri="{FF2B5EF4-FFF2-40B4-BE49-F238E27FC236}">
                <a16:creationId xmlns:a16="http://schemas.microsoft.com/office/drawing/2014/main" id="{4EA129A6-3A60-7C17-2A73-9546B82DF45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275879" y="22527529"/>
            <a:ext cx="314659" cy="314659"/>
          </a:xfrm>
          <a:prstGeom prst="rect">
            <a:avLst/>
          </a:prstGeom>
        </p:spPr>
      </p:pic>
      <p:grpSp>
        <p:nvGrpSpPr>
          <p:cNvPr id="10" name="Group 9">
            <a:extLst>
              <a:ext uri="{FF2B5EF4-FFF2-40B4-BE49-F238E27FC236}">
                <a16:creationId xmlns:a16="http://schemas.microsoft.com/office/drawing/2014/main" id="{8BD3DFCA-8E78-D6E3-A724-2211FE92748B}"/>
              </a:ext>
            </a:extLst>
          </p:cNvPr>
          <p:cNvGrpSpPr/>
          <p:nvPr/>
        </p:nvGrpSpPr>
        <p:grpSpPr>
          <a:xfrm>
            <a:off x="678019" y="4958314"/>
            <a:ext cx="10835962" cy="1184771"/>
            <a:chOff x="786238" y="4958314"/>
            <a:chExt cx="10835962" cy="1184771"/>
          </a:xfrm>
        </p:grpSpPr>
        <p:grpSp>
          <p:nvGrpSpPr>
            <p:cNvPr id="151" name="Group 150">
              <a:extLst>
                <a:ext uri="{FF2B5EF4-FFF2-40B4-BE49-F238E27FC236}">
                  <a16:creationId xmlns:a16="http://schemas.microsoft.com/office/drawing/2014/main" id="{E15C5E60-84F6-CA9C-E832-A7A9021B8F77}"/>
                </a:ext>
              </a:extLst>
            </p:cNvPr>
            <p:cNvGrpSpPr/>
            <p:nvPr/>
          </p:nvGrpSpPr>
          <p:grpSpPr>
            <a:xfrm>
              <a:off x="786238" y="4958314"/>
              <a:ext cx="3798626" cy="1184771"/>
              <a:chOff x="539813" y="944472"/>
              <a:chExt cx="3529767" cy="1184771"/>
            </a:xfrm>
          </p:grpSpPr>
          <p:sp>
            <p:nvSpPr>
              <p:cNvPr id="54" name="Content Placeholder 2">
                <a:extLst>
                  <a:ext uri="{FF2B5EF4-FFF2-40B4-BE49-F238E27FC236}">
                    <a16:creationId xmlns:a16="http://schemas.microsoft.com/office/drawing/2014/main" id="{E1339056-BFF4-35C2-4398-5BE4E7C8CF6F}"/>
                  </a:ext>
                </a:extLst>
              </p:cNvPr>
              <p:cNvSpPr txBox="1">
                <a:spLocks/>
              </p:cNvSpPr>
              <p:nvPr/>
            </p:nvSpPr>
            <p:spPr>
              <a:xfrm>
                <a:off x="1107819" y="944473"/>
                <a:ext cx="2961761" cy="118477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dirty="0">
                    <a:latin typeface="Inter" panose="02000503000000020004" pitchFamily="2" charset="0"/>
                    <a:ea typeface="Inter" panose="02000503000000020004" pitchFamily="2" charset="0"/>
                  </a:rPr>
                  <a:t>Built the CDP foundation while balancing active business priorities and in-flight delivery commitments</a:t>
                </a:r>
              </a:p>
            </p:txBody>
          </p:sp>
          <p:sp>
            <p:nvSpPr>
              <p:cNvPr id="143" name="Oval 142">
                <a:extLst>
                  <a:ext uri="{FF2B5EF4-FFF2-40B4-BE49-F238E27FC236}">
                    <a16:creationId xmlns:a16="http://schemas.microsoft.com/office/drawing/2014/main" id="{466AEB6B-4DD5-8154-05BD-7E50394B69A3}"/>
                  </a:ext>
                </a:extLst>
              </p:cNvPr>
              <p:cNvSpPr/>
              <p:nvPr/>
            </p:nvSpPr>
            <p:spPr>
              <a:xfrm>
                <a:off x="539813" y="944472"/>
                <a:ext cx="427767" cy="427767"/>
              </a:xfrm>
              <a:prstGeom prst="ellipse">
                <a:avLst/>
              </a:prstGeom>
              <a:solidFill>
                <a:srgbClr val="E91C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US" sz="1400" b="1" dirty="0">
                    <a:latin typeface="Inter ExtraBold" panose="02000503000000020004" pitchFamily="2" charset="0"/>
                    <a:ea typeface="Inter ExtraBold" panose="02000503000000020004" pitchFamily="2" charset="0"/>
                  </a:rPr>
                  <a:t>1</a:t>
                </a:r>
              </a:p>
            </p:txBody>
          </p:sp>
        </p:grpSp>
        <p:grpSp>
          <p:nvGrpSpPr>
            <p:cNvPr id="150" name="Group 149">
              <a:extLst>
                <a:ext uri="{FF2B5EF4-FFF2-40B4-BE49-F238E27FC236}">
                  <a16:creationId xmlns:a16="http://schemas.microsoft.com/office/drawing/2014/main" id="{C8E75A14-FF2C-9DB8-AC79-29A442892ECC}"/>
                </a:ext>
              </a:extLst>
            </p:cNvPr>
            <p:cNvGrpSpPr/>
            <p:nvPr/>
          </p:nvGrpSpPr>
          <p:grpSpPr>
            <a:xfrm>
              <a:off x="4725103" y="4958314"/>
              <a:ext cx="3565741" cy="1184771"/>
              <a:chOff x="4051940" y="944472"/>
              <a:chExt cx="3565741" cy="1184771"/>
            </a:xfrm>
          </p:grpSpPr>
          <p:sp>
            <p:nvSpPr>
              <p:cNvPr id="145" name="Content Placeholder 2">
                <a:extLst>
                  <a:ext uri="{FF2B5EF4-FFF2-40B4-BE49-F238E27FC236}">
                    <a16:creationId xmlns:a16="http://schemas.microsoft.com/office/drawing/2014/main" id="{F062D4D9-9AAB-E56E-1C09-365D266FAC48}"/>
                  </a:ext>
                </a:extLst>
              </p:cNvPr>
              <p:cNvSpPr txBox="1">
                <a:spLocks/>
              </p:cNvSpPr>
              <p:nvPr/>
            </p:nvSpPr>
            <p:spPr>
              <a:xfrm>
                <a:off x="4619946" y="944473"/>
                <a:ext cx="2997735" cy="118477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dirty="0">
                    <a:latin typeface="Inter" panose="02000503000000020004" pitchFamily="2" charset="0"/>
                    <a:ea typeface="Inter" panose="02000503000000020004" pitchFamily="2" charset="0"/>
                  </a:rPr>
                  <a:t>Sequenced modernization based on business value, technical dependencies, and organizational readiness</a:t>
                </a:r>
              </a:p>
            </p:txBody>
          </p:sp>
          <p:sp>
            <p:nvSpPr>
              <p:cNvPr id="146" name="Oval 145">
                <a:extLst>
                  <a:ext uri="{FF2B5EF4-FFF2-40B4-BE49-F238E27FC236}">
                    <a16:creationId xmlns:a16="http://schemas.microsoft.com/office/drawing/2014/main" id="{ED257827-FBF3-EC6D-EE83-002D5D7436A7}"/>
                  </a:ext>
                </a:extLst>
              </p:cNvPr>
              <p:cNvSpPr/>
              <p:nvPr/>
            </p:nvSpPr>
            <p:spPr>
              <a:xfrm>
                <a:off x="4051940" y="944472"/>
                <a:ext cx="427767" cy="427767"/>
              </a:xfrm>
              <a:prstGeom prst="ellipse">
                <a:avLst/>
              </a:prstGeom>
              <a:solidFill>
                <a:srgbClr val="E91C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latin typeface="Inter ExtraBold" panose="02000503000000020004" pitchFamily="2" charset="0"/>
                    <a:ea typeface="Inter ExtraBold" panose="02000503000000020004" pitchFamily="2" charset="0"/>
                  </a:rPr>
                  <a:t>2</a:t>
                </a:r>
              </a:p>
            </p:txBody>
          </p:sp>
        </p:grpSp>
        <p:grpSp>
          <p:nvGrpSpPr>
            <p:cNvPr id="149" name="Group 148">
              <a:extLst>
                <a:ext uri="{FF2B5EF4-FFF2-40B4-BE49-F238E27FC236}">
                  <a16:creationId xmlns:a16="http://schemas.microsoft.com/office/drawing/2014/main" id="{4AF72058-6F64-4ACC-0E9E-5C7740C0F8B3}"/>
                </a:ext>
              </a:extLst>
            </p:cNvPr>
            <p:cNvGrpSpPr/>
            <p:nvPr/>
          </p:nvGrpSpPr>
          <p:grpSpPr>
            <a:xfrm>
              <a:off x="8431083" y="4958314"/>
              <a:ext cx="3191117" cy="1112331"/>
              <a:chOff x="7626413" y="923690"/>
              <a:chExt cx="3191117" cy="1112331"/>
            </a:xfrm>
          </p:grpSpPr>
          <p:sp>
            <p:nvSpPr>
              <p:cNvPr id="147" name="Content Placeholder 2">
                <a:extLst>
                  <a:ext uri="{FF2B5EF4-FFF2-40B4-BE49-F238E27FC236}">
                    <a16:creationId xmlns:a16="http://schemas.microsoft.com/office/drawing/2014/main" id="{5106D42E-83B8-CE6E-E84A-002CD2C184DB}"/>
                  </a:ext>
                </a:extLst>
              </p:cNvPr>
              <p:cNvSpPr txBox="1">
                <a:spLocks/>
              </p:cNvSpPr>
              <p:nvPr/>
            </p:nvSpPr>
            <p:spPr>
              <a:xfrm>
                <a:off x="8194419" y="923691"/>
                <a:ext cx="2623111" cy="111233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dirty="0">
                    <a:latin typeface="Inter" panose="02000503000000020004" pitchFamily="2" charset="0"/>
                    <a:ea typeface="Inter" panose="02000503000000020004" pitchFamily="2" charset="0"/>
                  </a:rPr>
                  <a:t>Delivered immediate activation value while continuously evolving</a:t>
                </a:r>
              </a:p>
            </p:txBody>
          </p:sp>
          <p:sp>
            <p:nvSpPr>
              <p:cNvPr id="148" name="Oval 147">
                <a:extLst>
                  <a:ext uri="{FF2B5EF4-FFF2-40B4-BE49-F238E27FC236}">
                    <a16:creationId xmlns:a16="http://schemas.microsoft.com/office/drawing/2014/main" id="{D57AFD67-68D5-B842-9FD8-7242F1542A25}"/>
                  </a:ext>
                </a:extLst>
              </p:cNvPr>
              <p:cNvSpPr/>
              <p:nvPr/>
            </p:nvSpPr>
            <p:spPr>
              <a:xfrm>
                <a:off x="7626413" y="923690"/>
                <a:ext cx="427767" cy="427767"/>
              </a:xfrm>
              <a:prstGeom prst="ellipse">
                <a:avLst/>
              </a:prstGeom>
              <a:solidFill>
                <a:srgbClr val="E91C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latin typeface="Inter ExtraBold" panose="02000503000000020004" pitchFamily="2" charset="0"/>
                    <a:ea typeface="Inter ExtraBold" panose="02000503000000020004" pitchFamily="2" charset="0"/>
                  </a:rPr>
                  <a:t>3</a:t>
                </a:r>
              </a:p>
            </p:txBody>
          </p:sp>
        </p:grpSp>
      </p:grpSp>
      <p:grpSp>
        <p:nvGrpSpPr>
          <p:cNvPr id="4" name="Group 3">
            <a:extLst>
              <a:ext uri="{FF2B5EF4-FFF2-40B4-BE49-F238E27FC236}">
                <a16:creationId xmlns:a16="http://schemas.microsoft.com/office/drawing/2014/main" id="{4F3649EE-BEB2-1DE9-46F5-8C0050E8A94E}"/>
              </a:ext>
            </a:extLst>
          </p:cNvPr>
          <p:cNvGrpSpPr>
            <a:grpSpLocks noGrp="1" noUngrp="1" noRot="1" noMove="1" noResize="1"/>
          </p:cNvGrpSpPr>
          <p:nvPr/>
        </p:nvGrpSpPr>
        <p:grpSpPr>
          <a:xfrm>
            <a:off x="10330108" y="6328402"/>
            <a:ext cx="1554730" cy="245935"/>
            <a:chOff x="9105466" y="384375"/>
            <a:chExt cx="2626156" cy="415418"/>
          </a:xfrm>
        </p:grpSpPr>
        <p:pic>
          <p:nvPicPr>
            <p:cNvPr id="5" name="Picture 4" descr="A black and red sign with white letters&#10;&#10;AI-generated content may be incorrect.">
              <a:extLst>
                <a:ext uri="{FF2B5EF4-FFF2-40B4-BE49-F238E27FC236}">
                  <a16:creationId xmlns:a16="http://schemas.microsoft.com/office/drawing/2014/main" id="{BB1A0152-7089-88B2-5815-3EA5CD84D6F9}"/>
                </a:ext>
              </a:extLst>
            </p:cNvPr>
            <p:cNvPicPr>
              <a:picLocks noGrp="1" noRot="1" noMove="1" noResize="1" noEditPoints="1" noAdjustHandles="1" noChangeArrowheads="1" noChangeShapeType="1" noCrop="1"/>
            </p:cNvPicPr>
            <p:nvPr/>
          </p:nvPicPr>
          <p:blipFill>
            <a:blip r:embed="rId5"/>
            <a:stretch>
              <a:fillRect/>
            </a:stretch>
          </p:blipFill>
          <p:spPr>
            <a:xfrm>
              <a:off x="9105466" y="469533"/>
              <a:ext cx="1151754" cy="245102"/>
            </a:xfrm>
            <a:prstGeom prst="rect">
              <a:avLst/>
            </a:prstGeom>
          </p:spPr>
        </p:pic>
        <p:pic>
          <p:nvPicPr>
            <p:cNvPr id="6" name="Picture 5">
              <a:extLst>
                <a:ext uri="{FF2B5EF4-FFF2-40B4-BE49-F238E27FC236}">
                  <a16:creationId xmlns:a16="http://schemas.microsoft.com/office/drawing/2014/main" id="{DAAD4261-0608-6F74-7950-05948BCA4D6D}"/>
                </a:ext>
              </a:extLst>
            </p:cNvPr>
            <p:cNvPicPr>
              <a:picLocks noGrp="1" noRot="1" noMove="1" noResize="1" noEditPoints="1" noAdjustHandles="1" noChangeArrowheads="1" noChangeShapeType="1" noCrop="1"/>
            </p:cNvPicPr>
            <p:nvPr/>
          </p:nvPicPr>
          <p:blipFill>
            <a:blip r:embed="rId6"/>
            <a:stretch>
              <a:fillRect/>
            </a:stretch>
          </p:blipFill>
          <p:spPr>
            <a:xfrm>
              <a:off x="10590021" y="384551"/>
              <a:ext cx="1141601" cy="415066"/>
            </a:xfrm>
            <a:prstGeom prst="rect">
              <a:avLst/>
            </a:prstGeom>
          </p:spPr>
        </p:pic>
        <p:cxnSp>
          <p:nvCxnSpPr>
            <p:cNvPr id="7" name="Straight Arrow Connector 6">
              <a:extLst>
                <a:ext uri="{FF2B5EF4-FFF2-40B4-BE49-F238E27FC236}">
                  <a16:creationId xmlns:a16="http://schemas.microsoft.com/office/drawing/2014/main" id="{A9098E7E-30AB-4B1A-DA3F-E9BDE9F7FF0A}"/>
                </a:ext>
              </a:extLst>
            </p:cNvPr>
            <p:cNvCxnSpPr>
              <a:cxnSpLocks noGrp="1" noRot="1" noMove="1" noResize="1" noEditPoints="1" noAdjustHandles="1" noChangeArrowheads="1" noChangeShapeType="1"/>
            </p:cNvCxnSpPr>
            <p:nvPr/>
          </p:nvCxnSpPr>
          <p:spPr>
            <a:xfrm>
              <a:off x="10423434" y="384375"/>
              <a:ext cx="373" cy="415418"/>
            </a:xfrm>
            <a:prstGeom prst="straightConnector1">
              <a:avLst/>
            </a:prstGeom>
            <a:noFill/>
            <a:ln w="19050" cap="flat">
              <a:solidFill>
                <a:schemeClr val="tx1"/>
              </a:solidFill>
              <a:prstDash val="solid"/>
              <a:miter lim="400000"/>
            </a:ln>
            <a:effectLst/>
            <a:sp3d/>
          </p:spPr>
          <p:style>
            <a:lnRef idx="0">
              <a:scrgbClr r="0" g="0" b="0"/>
            </a:lnRef>
            <a:fillRef idx="0">
              <a:scrgbClr r="0" g="0" b="0"/>
            </a:fillRef>
            <a:effectRef idx="0">
              <a:scrgbClr r="0" g="0" b="0"/>
            </a:effectRef>
            <a:fontRef idx="none"/>
          </p:style>
        </p:cxnSp>
      </p:grpSp>
      <p:grpSp>
        <p:nvGrpSpPr>
          <p:cNvPr id="2" name="Group 1">
            <a:extLst>
              <a:ext uri="{FF2B5EF4-FFF2-40B4-BE49-F238E27FC236}">
                <a16:creationId xmlns:a16="http://schemas.microsoft.com/office/drawing/2014/main" id="{D99DEA24-32F5-6ACA-DC16-1BE43DE97AFD}"/>
              </a:ext>
            </a:extLst>
          </p:cNvPr>
          <p:cNvGrpSpPr>
            <a:grpSpLocks noGrp="1" noUngrp="1" noRot="1" noMove="1" noResize="1"/>
          </p:cNvGrpSpPr>
          <p:nvPr/>
        </p:nvGrpSpPr>
        <p:grpSpPr>
          <a:xfrm>
            <a:off x="3350" y="132895"/>
            <a:ext cx="12318069" cy="694207"/>
            <a:chOff x="3350" y="132895"/>
            <a:chExt cx="12318069" cy="694207"/>
          </a:xfrm>
        </p:grpSpPr>
        <p:sp>
          <p:nvSpPr>
            <p:cNvPr id="3" name="Rectangle 2">
              <a:extLst>
                <a:ext uri="{FF2B5EF4-FFF2-40B4-BE49-F238E27FC236}">
                  <a16:creationId xmlns:a16="http://schemas.microsoft.com/office/drawing/2014/main" id="{7B8A54AE-B284-F676-FBF6-D9C0553C840B}"/>
                </a:ext>
              </a:extLst>
            </p:cNvPr>
            <p:cNvSpPr>
              <a:spLocks noGrp="1" noRot="1" noMove="1" noResize="1" noEditPoints="1" noAdjustHandles="1" noChangeArrowheads="1" noChangeShapeType="1"/>
            </p:cNvSpPr>
            <p:nvPr/>
          </p:nvSpPr>
          <p:spPr>
            <a:xfrm>
              <a:off x="3350" y="133140"/>
              <a:ext cx="12188650" cy="693962"/>
            </a:xfrm>
            <a:prstGeom prst="rect">
              <a:avLst/>
            </a:prstGeom>
            <a:solidFill>
              <a:srgbClr val="2B2B2B"/>
            </a:solidFill>
            <a:ln w="12700" cap="flat">
              <a:noFill/>
              <a:miter lim="400000"/>
            </a:ln>
            <a:effectLst/>
            <a:sp3d/>
          </p:spPr>
          <p:txBody>
            <a:bodyPr rot="0" spcFirstLastPara="1" vertOverflow="overflow" horzOverflow="overflow" vert="horz" wrap="square" lIns="50800" tIns="50800" rIns="50800" bIns="50800" numCol="1" spcCol="38100" rtlCol="0" anchor="t">
              <a:noAutofit/>
            </a:bodyPr>
            <a:lstStyle/>
            <a:p>
              <a:pPr marL="0" marR="0" lvl="0" indent="0" defTabSz="825500" eaLnBrk="1" fontAlgn="auto" latinLnBrk="0" hangingPunct="0">
                <a:lnSpc>
                  <a:spcPct val="100000"/>
                </a:lnSpc>
                <a:spcBef>
                  <a:spcPts val="0"/>
                </a:spcBef>
                <a:spcAft>
                  <a:spcPts val="0"/>
                </a:spcAft>
                <a:buClrTx/>
                <a:buSzTx/>
                <a:buFont typeface="Arial" panose="020B0604020202020204" pitchFamily="34" charset="0"/>
                <a:buNone/>
                <a:tabLst/>
                <a:defRPr/>
              </a:pPr>
              <a:endParaRPr kumimoji="0" lang="en-US" sz="1400" u="none" strike="noStrike" kern="0" cap="none" spc="0" normalizeH="0" baseline="0" noProof="0" dirty="0">
                <a:ln>
                  <a:noFill/>
                </a:ln>
                <a:solidFill>
                  <a:srgbClr val="000000"/>
                </a:solidFill>
                <a:effectLst/>
                <a:uLnTx/>
                <a:uFillTx/>
                <a:latin typeface="Inter" panose="02000503000000020004" pitchFamily="2" charset="0"/>
                <a:ea typeface="Helvetica Neue Medium"/>
                <a:cs typeface="Helvetica Neue Medium"/>
                <a:sym typeface="Helvetica Neue Medium"/>
              </a:endParaRPr>
            </a:p>
          </p:txBody>
        </p:sp>
        <p:sp>
          <p:nvSpPr>
            <p:cNvPr id="8" name="Title 3">
              <a:extLst>
                <a:ext uri="{FF2B5EF4-FFF2-40B4-BE49-F238E27FC236}">
                  <a16:creationId xmlns:a16="http://schemas.microsoft.com/office/drawing/2014/main" id="{F1ADF017-B8A4-B691-730B-14642425ECF3}"/>
                </a:ext>
              </a:extLst>
            </p:cNvPr>
            <p:cNvSpPr txBox="1">
              <a:spLocks noGrp="1" noRot="1" noMove="1" noResize="1" noEditPoints="1" noAdjustHandles="1" noChangeArrowheads="1" noChangeShapeType="1"/>
            </p:cNvSpPr>
            <p:nvPr/>
          </p:nvSpPr>
          <p:spPr>
            <a:xfrm>
              <a:off x="967933" y="242690"/>
              <a:ext cx="11353486" cy="573739"/>
            </a:xfrm>
            <a:prstGeom prst="rect">
              <a:avLst/>
            </a:prstGeom>
          </p:spPr>
          <p:txBody>
            <a:bodyPr vert="horz" wrap="square" lIns="50400" tIns="50400" rIns="50400" bIns="50400" rtlCol="0" anchor="ctr">
              <a:noAutofit/>
            </a:bodyPr>
            <a:lstStyle>
              <a:lvl1pPr marL="0" marR="0" indent="0" algn="l" defTabSz="1219169" eaLnBrk="1" latinLnBrk="0" hangingPunct="1">
                <a:lnSpc>
                  <a:spcPct val="80000"/>
                </a:lnSpc>
                <a:spcBef>
                  <a:spcPts val="0"/>
                </a:spcBef>
                <a:spcAft>
                  <a:spcPts val="0"/>
                </a:spcAft>
                <a:buClrTx/>
                <a:buSzTx/>
                <a:buFontTx/>
                <a:buNone/>
                <a:tabLst/>
                <a:defRPr sz="2800" b="0" i="0" u="none" strike="noStrike" cap="none" spc="0" baseline="0">
                  <a:solidFill>
                    <a:schemeClr val="tx1"/>
                  </a:solidFill>
                  <a:uFillTx/>
                  <a:latin typeface="+mj-lt"/>
                  <a:ea typeface="Snowflake Sans Book"/>
                  <a:cs typeface="Snowflake Sans Book"/>
                  <a:sym typeface="Snowflake Sans Book"/>
                </a:defRPr>
              </a:lvl1pPr>
              <a:lvl2pPr marL="0" marR="0" indent="1143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2pPr>
              <a:lvl3pPr marL="0" marR="0" indent="2286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3pPr>
              <a:lvl4pPr marL="0" marR="0" indent="3429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4pPr>
              <a:lvl5pPr marL="0" marR="0" indent="4572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5pPr>
              <a:lvl6pPr marL="0" marR="0" indent="5715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6pPr>
              <a:lvl7pPr marL="0" marR="0" indent="6858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7pPr>
              <a:lvl8pPr marL="0" marR="0" indent="8001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8pPr>
              <a:lvl9pPr marL="0" marR="0" indent="914400" algn="l" defTabSz="1219169" eaLnBrk="1" latinLnBrk="0" hangingPunct="1">
                <a:lnSpc>
                  <a:spcPct val="80000"/>
                </a:lnSpc>
                <a:spcBef>
                  <a:spcPts val="0"/>
                </a:spcBef>
                <a:spcAft>
                  <a:spcPts val="0"/>
                </a:spcAft>
                <a:buClrTx/>
                <a:buSzTx/>
                <a:buFontTx/>
                <a:buNone/>
                <a:tabLst/>
                <a:defRPr sz="12500" b="1" i="0" u="none" strike="noStrike" cap="none" spc="-500" baseline="0">
                  <a:solidFill>
                    <a:srgbClr val="FFFFFF"/>
                  </a:solidFill>
                  <a:uFillTx/>
                  <a:latin typeface="Snowflake Sans Book"/>
                  <a:ea typeface="Snowflake Sans Book"/>
                  <a:cs typeface="Snowflake Sans Book"/>
                  <a:sym typeface="Snowflake Sans Book"/>
                </a:defRPr>
              </a:lvl9pPr>
            </a:lstStyle>
            <a:p>
              <a:pPr marL="0" marR="0" lvl="0" indent="0" algn="l" defTabSz="1219169" eaLnBrk="1" fontAlgn="auto" latinLnBrk="0" hangingPunct="1">
                <a:lnSpc>
                  <a:spcPct val="80000"/>
                </a:lnSpc>
                <a:spcBef>
                  <a:spcPts val="0"/>
                </a:spcBef>
                <a:spcAft>
                  <a:spcPts val="0"/>
                </a:spcAft>
                <a:buClrTx/>
                <a:buSzTx/>
                <a:buFontTx/>
                <a:buNone/>
                <a:tabLst/>
                <a:defRPr/>
              </a:pPr>
              <a:r>
                <a:rPr kumimoji="0" lang="en-US" sz="3600" u="none" strike="noStrike" kern="0" cap="none" spc="0" normalizeH="0" baseline="0" noProof="0" dirty="0">
                  <a:ln>
                    <a:noFill/>
                  </a:ln>
                  <a:solidFill>
                    <a:srgbClr val="FFFFFF"/>
                  </a:solidFill>
                  <a:effectLst/>
                  <a:uLnTx/>
                  <a:uFillTx/>
                  <a:latin typeface="Inter ExtraBold" panose="02000503000000020004" pitchFamily="2" charset="0"/>
                  <a:ea typeface="Inter ExtraBold" panose="02000503000000020004" pitchFamily="2" charset="0"/>
                  <a:sym typeface="Snowflake Sans Book"/>
                </a:rPr>
                <a:t>Iterative Enterprise Modernization Effort</a:t>
              </a:r>
            </a:p>
          </p:txBody>
        </p:sp>
        <p:pic>
          <p:nvPicPr>
            <p:cNvPr id="9" name="Picture 8">
              <a:extLst>
                <a:ext uri="{FF2B5EF4-FFF2-40B4-BE49-F238E27FC236}">
                  <a16:creationId xmlns:a16="http://schemas.microsoft.com/office/drawing/2014/main" id="{43ECA686-2190-A097-37F0-1E3AEDFF136F}"/>
                </a:ext>
              </a:extLst>
            </p:cNvPr>
            <p:cNvPicPr>
              <a:picLocks noGrp="1" noRo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rcRect l="11012" t="18642" r="26301" b="18669"/>
            <a:stretch>
              <a:fillRect/>
            </a:stretch>
          </p:blipFill>
          <p:spPr>
            <a:xfrm>
              <a:off x="147234" y="132895"/>
              <a:ext cx="693962" cy="693962"/>
            </a:xfrm>
            <a:prstGeom prst="rect">
              <a:avLst/>
            </a:prstGeom>
          </p:spPr>
        </p:pic>
      </p:grpSp>
    </p:spTree>
    <p:extLst>
      <p:ext uri="{BB962C8B-B14F-4D97-AF65-F5344CB8AC3E}">
        <p14:creationId xmlns:p14="http://schemas.microsoft.com/office/powerpoint/2010/main" val="308303507"/>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1E2E7E0-B8CF-9141-B725-E0E6DD972B5B}">
  <we:reference id="wa104381063" version="1.0.0.1" store="en-US" storeType="OMEX"/>
  <we:alternateReferences>
    <we:reference id="WA104381063" version="1.0.0.1" store="WA104381063"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0dba0c2-174a-4094-a1aa-e4f7a17ff7c0">
      <Terms xmlns="http://schemas.microsoft.com/office/infopath/2007/PartnerControls"/>
    </lcf76f155ced4ddcb4097134ff3c332f>
    <TaxCatchAll xmlns="4ab2f590-0293-40ab-823a-3118f5bd535b" xsi:nil="true"/>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A4C9489B734174ABEAF7F70F3D0B229" ma:contentTypeVersion="25" ma:contentTypeDescription="Create a new document." ma:contentTypeScope="" ma:versionID="ee7674a427cb847df8051307b8fb3efe">
  <xsd:schema xmlns:xsd="http://www.w3.org/2001/XMLSchema" xmlns:xs="http://www.w3.org/2001/XMLSchema" xmlns:p="http://schemas.microsoft.com/office/2006/metadata/properties" xmlns:ns1="http://schemas.microsoft.com/sharepoint/v3" xmlns:ns2="d0dba0c2-174a-4094-a1aa-e4f7a17ff7c0" xmlns:ns3="4ab2f590-0293-40ab-823a-3118f5bd535b" targetNamespace="http://schemas.microsoft.com/office/2006/metadata/properties" ma:root="true" ma:fieldsID="0d0869b1413670e54537f7c0af89f07e" ns1:_="" ns2:_="" ns3:_="">
    <xsd:import namespace="http://schemas.microsoft.com/sharepoint/v3"/>
    <xsd:import namespace="d0dba0c2-174a-4094-a1aa-e4f7a17ff7c0"/>
    <xsd:import namespace="4ab2f590-0293-40ab-823a-3118f5bd535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6" nillable="true" ma:displayName="Unified Compliance Policy Properties" ma:hidden="true" ma:internalName="_ip_UnifiedCompliancePolicyProperties">
      <xsd:simpleType>
        <xsd:restriction base="dms:Note"/>
      </xsd:simpleType>
    </xsd:element>
    <xsd:element name="_ip_UnifiedCompliancePolicyUIAction" ma:index="2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0dba0c2-174a-4094-a1aa-e4f7a17ff7c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1effff48-cca9-4807-8ad1-02586ec8c42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ab2f590-0293-40ab-823a-3118f5bd535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35cb946-eb3b-40d7-9c2f-c6708621d41d}" ma:internalName="TaxCatchAll" ma:showField="CatchAllData" ma:web="4ab2f590-0293-40ab-823a-3118f5bd535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603E0E-E813-4CB7-802F-F9F57124CEE3}">
  <ds:schemaRefs>
    <ds:schemaRef ds:uri="http://schemas.microsoft.com/sharepoint/v3/contenttype/forms"/>
  </ds:schemaRefs>
</ds:datastoreItem>
</file>

<file path=customXml/itemProps2.xml><?xml version="1.0" encoding="utf-8"?>
<ds:datastoreItem xmlns:ds="http://schemas.openxmlformats.org/officeDocument/2006/customXml" ds:itemID="{C4075B37-A7C7-4344-BEBE-6D4C7F5A7572}">
  <ds:schemaRefs>
    <ds:schemaRef ds:uri="http://purl.org/dc/elements/1.1/"/>
    <ds:schemaRef ds:uri="http://schemas.microsoft.com/office/2006/metadata/properties"/>
    <ds:schemaRef ds:uri="http://schemas.openxmlformats.org/package/2006/metadata/core-properties"/>
    <ds:schemaRef ds:uri="d0dba0c2-174a-4094-a1aa-e4f7a17ff7c0"/>
    <ds:schemaRef ds:uri="http://schemas.microsoft.com/office/2006/documentManagement/types"/>
    <ds:schemaRef ds:uri="http://purl.org/dc/dcmitype/"/>
    <ds:schemaRef ds:uri="http://purl.org/dc/terms/"/>
    <ds:schemaRef ds:uri="http://www.w3.org/XML/1998/namespace"/>
    <ds:schemaRef ds:uri="http://schemas.microsoft.com/sharepoint/v3"/>
    <ds:schemaRef ds:uri="http://schemas.microsoft.com/office/infopath/2007/PartnerControls"/>
    <ds:schemaRef ds:uri="4ab2f590-0293-40ab-823a-3118f5bd535b"/>
  </ds:schemaRefs>
</ds:datastoreItem>
</file>

<file path=customXml/itemProps3.xml><?xml version="1.0" encoding="utf-8"?>
<ds:datastoreItem xmlns:ds="http://schemas.openxmlformats.org/officeDocument/2006/customXml" ds:itemID="{F09C0AB2-5B3D-4E67-9F0A-7A9945A17217}">
  <ds:schemaRefs>
    <ds:schemaRef ds:uri="4ab2f590-0293-40ab-823a-3118f5bd535b"/>
    <ds:schemaRef ds:uri="d0dba0c2-174a-4094-a1aa-e4f7a17ff7c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1ada0a2f-b917-4d51-b0d0-d418a10c8b23}" enabled="1" method="Standard" siteId="{12a3af23-a769-4654-847f-958f3d479f4a}" removed="0"/>
</clbl:labelList>
</file>

<file path=docProps/app.xml><?xml version="1.0" encoding="utf-8"?>
<Properties xmlns="http://schemas.openxmlformats.org/officeDocument/2006/extended-properties" xmlns:vt="http://schemas.openxmlformats.org/officeDocument/2006/docPropsVTypes">
  <TotalTime>167</TotalTime>
  <Words>3779</Words>
  <Application>Microsoft Office PowerPoint</Application>
  <PresentationFormat>Widescreen</PresentationFormat>
  <Paragraphs>462</Paragraphs>
  <Slides>22</Slides>
  <Notes>22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Williams,Amelia,US-St. Louis</dc:creator>
  <cp:keywords/>
  <dc:description/>
  <cp:lastModifiedBy>Xandria Hernandez</cp:lastModifiedBy>
  <cp:revision>34</cp:revision>
  <dcterms:created xsi:type="dcterms:W3CDTF">2026-03-17T19:05:35Z</dcterms:created>
  <dcterms:modified xsi:type="dcterms:W3CDTF">2026-04-15T19:45:13Z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0x010100BA4C9489B734174ABEAF7F70F3D0B229</vt:lpwstr>
  </property>
</Properties>
</file>